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8"/>
  </p:notesMasterIdLst>
  <p:sldIdLst>
    <p:sldId id="256" r:id="rId2"/>
    <p:sldId id="34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8" r:id="rId13"/>
    <p:sldId id="266" r:id="rId14"/>
    <p:sldId id="270" r:id="rId15"/>
    <p:sldId id="271" r:id="rId16"/>
    <p:sldId id="273" r:id="rId17"/>
    <p:sldId id="272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278" r:id="rId27"/>
    <p:sldId id="286" r:id="rId28"/>
    <p:sldId id="295" r:id="rId29"/>
    <p:sldId id="274" r:id="rId30"/>
    <p:sldId id="288" r:id="rId31"/>
    <p:sldId id="289" r:id="rId32"/>
    <p:sldId id="290" r:id="rId33"/>
    <p:sldId id="291" r:id="rId34"/>
    <p:sldId id="292" r:id="rId35"/>
    <p:sldId id="293" r:id="rId36"/>
    <p:sldId id="27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8" r:id="rId48"/>
    <p:sldId id="309" r:id="rId49"/>
    <p:sldId id="306" r:id="rId50"/>
    <p:sldId id="310" r:id="rId51"/>
    <p:sldId id="307" r:id="rId52"/>
    <p:sldId id="311" r:id="rId53"/>
    <p:sldId id="312" r:id="rId54"/>
    <p:sldId id="313" r:id="rId55"/>
    <p:sldId id="314" r:id="rId56"/>
    <p:sldId id="321" r:id="rId57"/>
    <p:sldId id="315" r:id="rId58"/>
    <p:sldId id="316" r:id="rId59"/>
    <p:sldId id="317" r:id="rId60"/>
    <p:sldId id="318" r:id="rId61"/>
    <p:sldId id="319" r:id="rId62"/>
    <p:sldId id="322" r:id="rId63"/>
    <p:sldId id="323" r:id="rId64"/>
    <p:sldId id="324" r:id="rId65"/>
    <p:sldId id="327" r:id="rId66"/>
    <p:sldId id="325" r:id="rId67"/>
    <p:sldId id="326" r:id="rId68"/>
    <p:sldId id="328" r:id="rId69"/>
    <p:sldId id="330" r:id="rId70"/>
    <p:sldId id="329" r:id="rId71"/>
    <p:sldId id="334" r:id="rId72"/>
    <p:sldId id="346" r:id="rId73"/>
    <p:sldId id="343" r:id="rId74"/>
    <p:sldId id="332" r:id="rId75"/>
    <p:sldId id="333" r:id="rId76"/>
    <p:sldId id="341" r:id="rId77"/>
    <p:sldId id="345" r:id="rId78"/>
    <p:sldId id="335" r:id="rId79"/>
    <p:sldId id="348" r:id="rId80"/>
    <p:sldId id="353" r:id="rId81"/>
    <p:sldId id="354" r:id="rId82"/>
    <p:sldId id="355" r:id="rId83"/>
    <p:sldId id="347" r:id="rId84"/>
    <p:sldId id="336" r:id="rId85"/>
    <p:sldId id="337" r:id="rId86"/>
    <p:sldId id="342" r:id="rId87"/>
    <p:sldId id="349" r:id="rId88"/>
    <p:sldId id="350" r:id="rId89"/>
    <p:sldId id="338" r:id="rId90"/>
    <p:sldId id="351" r:id="rId91"/>
    <p:sldId id="352" r:id="rId92"/>
    <p:sldId id="356" r:id="rId93"/>
    <p:sldId id="357" r:id="rId94"/>
    <p:sldId id="358" r:id="rId95"/>
    <p:sldId id="339" r:id="rId96"/>
    <p:sldId id="344" r:id="rId9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1740" autoAdjust="0"/>
    <p:restoredTop sz="94980" autoAdjust="0"/>
  </p:normalViewPr>
  <p:slideViewPr>
    <p:cSldViewPr snapToGrid="0">
      <p:cViewPr>
        <p:scale>
          <a:sx n="52" d="100"/>
          <a:sy n="52" d="100"/>
        </p:scale>
        <p:origin x="2450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452D6-C1FE-437B-B078-E87D09E31B0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927E807-E221-46AF-9782-D1182E01D7E1}">
      <dgm:prSet/>
      <dgm:spPr/>
      <dgm:t>
        <a:bodyPr/>
        <a:lstStyle/>
        <a:p>
          <a:r>
            <a:rPr lang="ru-RU"/>
            <a:t>Предсказание стоимости акций;</a:t>
          </a:r>
          <a:endParaRPr lang="en-US"/>
        </a:p>
      </dgm:t>
    </dgm:pt>
    <dgm:pt modelId="{563F67D9-DA6A-4A84-80C1-E178759E82AE}" type="parTrans" cxnId="{B26A99DE-069A-4109-B04D-055736219296}">
      <dgm:prSet/>
      <dgm:spPr/>
      <dgm:t>
        <a:bodyPr/>
        <a:lstStyle/>
        <a:p>
          <a:endParaRPr lang="en-US"/>
        </a:p>
      </dgm:t>
    </dgm:pt>
    <dgm:pt modelId="{774E40DC-FFE9-47F7-839B-B33D71EF6F18}" type="sibTrans" cxnId="{B26A99DE-069A-4109-B04D-055736219296}">
      <dgm:prSet/>
      <dgm:spPr/>
      <dgm:t>
        <a:bodyPr/>
        <a:lstStyle/>
        <a:p>
          <a:endParaRPr lang="en-US"/>
        </a:p>
      </dgm:t>
    </dgm:pt>
    <dgm:pt modelId="{24ABC8D7-137C-4877-A0F2-6883990EFBFD}">
      <dgm:prSet/>
      <dgm:spPr/>
      <dgm:t>
        <a:bodyPr/>
        <a:lstStyle/>
        <a:p>
          <a:r>
            <a:rPr lang="ru-RU"/>
            <a:t>Предсказание температуры воздуха в ближайшем будущем;</a:t>
          </a:r>
          <a:endParaRPr lang="en-US"/>
        </a:p>
      </dgm:t>
    </dgm:pt>
    <dgm:pt modelId="{90F9E739-444C-4042-A751-B710581DAE5E}" type="parTrans" cxnId="{C65EF069-37D7-4A86-B8F6-7154692420D2}">
      <dgm:prSet/>
      <dgm:spPr/>
      <dgm:t>
        <a:bodyPr/>
        <a:lstStyle/>
        <a:p>
          <a:endParaRPr lang="en-US"/>
        </a:p>
      </dgm:t>
    </dgm:pt>
    <dgm:pt modelId="{1002E90B-534D-4D90-89FD-5A71EF4E2A24}" type="sibTrans" cxnId="{C65EF069-37D7-4A86-B8F6-7154692420D2}">
      <dgm:prSet/>
      <dgm:spPr/>
      <dgm:t>
        <a:bodyPr/>
        <a:lstStyle/>
        <a:p>
          <a:endParaRPr lang="en-US"/>
        </a:p>
      </dgm:t>
    </dgm:pt>
    <dgm:pt modelId="{96F7BB28-57DF-4657-B27A-21E9805F804A}">
      <dgm:prSet/>
      <dgm:spPr/>
      <dgm:t>
        <a:bodyPr/>
        <a:lstStyle/>
        <a:p>
          <a:r>
            <a:rPr lang="ru-RU"/>
            <a:t>Рекомендательные системы в маркетплейсах и сервисах по типу СберЗвук.</a:t>
          </a:r>
          <a:endParaRPr lang="en-US"/>
        </a:p>
      </dgm:t>
    </dgm:pt>
    <dgm:pt modelId="{B3E7C124-9FC8-425D-A61F-FC08149E5D2D}" type="parTrans" cxnId="{E4C979E7-94A6-4F9D-BA24-02D6032F890D}">
      <dgm:prSet/>
      <dgm:spPr/>
      <dgm:t>
        <a:bodyPr/>
        <a:lstStyle/>
        <a:p>
          <a:endParaRPr lang="en-US"/>
        </a:p>
      </dgm:t>
    </dgm:pt>
    <dgm:pt modelId="{8147AFFD-416B-4B67-8097-EA5413E26DC7}" type="sibTrans" cxnId="{E4C979E7-94A6-4F9D-BA24-02D6032F890D}">
      <dgm:prSet/>
      <dgm:spPr/>
      <dgm:t>
        <a:bodyPr/>
        <a:lstStyle/>
        <a:p>
          <a:endParaRPr lang="en-US"/>
        </a:p>
      </dgm:t>
    </dgm:pt>
    <dgm:pt modelId="{F25B6293-CB99-4016-9134-10AA1A6516ED}">
      <dgm:prSet/>
      <dgm:spPr/>
      <dgm:t>
        <a:bodyPr/>
        <a:lstStyle/>
        <a:p>
          <a:r>
            <a:rPr lang="ru-RU"/>
            <a:t>Беспилотные автомобили;</a:t>
          </a:r>
          <a:endParaRPr lang="en-US"/>
        </a:p>
      </dgm:t>
    </dgm:pt>
    <dgm:pt modelId="{97CAD8EF-2A14-48BD-9B92-492887C2332C}" type="parTrans" cxnId="{8ACAFA77-700D-47C2-84CA-9655A2086D3E}">
      <dgm:prSet/>
      <dgm:spPr/>
      <dgm:t>
        <a:bodyPr/>
        <a:lstStyle/>
        <a:p>
          <a:endParaRPr lang="en-US"/>
        </a:p>
      </dgm:t>
    </dgm:pt>
    <dgm:pt modelId="{94921C67-6A57-4EB8-A6DF-363459DA81E9}" type="sibTrans" cxnId="{8ACAFA77-700D-47C2-84CA-9655A2086D3E}">
      <dgm:prSet/>
      <dgm:spPr/>
      <dgm:t>
        <a:bodyPr/>
        <a:lstStyle/>
        <a:p>
          <a:endParaRPr lang="en-US"/>
        </a:p>
      </dgm:t>
    </dgm:pt>
    <dgm:pt modelId="{C14BCF25-907D-4910-BBA2-C2FCE1ACE365}">
      <dgm:prSet/>
      <dgm:spPr/>
      <dgm:t>
        <a:bodyPr/>
        <a:lstStyle/>
        <a:p>
          <a:r>
            <a:rPr lang="ru-RU"/>
            <a:t>Генерация новых изображений по описанию;</a:t>
          </a:r>
          <a:endParaRPr lang="en-US"/>
        </a:p>
      </dgm:t>
    </dgm:pt>
    <dgm:pt modelId="{516B313A-73EB-46A5-8505-615B36885335}" type="parTrans" cxnId="{04915059-B558-4203-BF9E-7F7D95FF1205}">
      <dgm:prSet/>
      <dgm:spPr/>
      <dgm:t>
        <a:bodyPr/>
        <a:lstStyle/>
        <a:p>
          <a:endParaRPr lang="en-US"/>
        </a:p>
      </dgm:t>
    </dgm:pt>
    <dgm:pt modelId="{532CEFB1-30E7-437C-8A04-BA8EFAE000F1}" type="sibTrans" cxnId="{04915059-B558-4203-BF9E-7F7D95FF1205}">
      <dgm:prSet/>
      <dgm:spPr/>
      <dgm:t>
        <a:bodyPr/>
        <a:lstStyle/>
        <a:p>
          <a:endParaRPr lang="en-US"/>
        </a:p>
      </dgm:t>
    </dgm:pt>
    <dgm:pt modelId="{7134681F-BDC3-49BC-8D5C-1CEF997EB432}">
      <dgm:prSet/>
      <dgm:spPr/>
      <dgm:t>
        <a:bodyPr/>
        <a:lstStyle/>
        <a:p>
          <a:r>
            <a:rPr lang="ru-RU"/>
            <a:t>Предсказание третичной структуры белков по их молекулам;</a:t>
          </a:r>
          <a:endParaRPr lang="en-US"/>
        </a:p>
      </dgm:t>
    </dgm:pt>
    <dgm:pt modelId="{D8F3DA44-CDB8-45CD-AEA8-F5E3C2925A72}" type="parTrans" cxnId="{2731B572-2941-4A4F-9B95-50E7A310FB00}">
      <dgm:prSet/>
      <dgm:spPr/>
      <dgm:t>
        <a:bodyPr/>
        <a:lstStyle/>
        <a:p>
          <a:endParaRPr lang="en-US"/>
        </a:p>
      </dgm:t>
    </dgm:pt>
    <dgm:pt modelId="{C5B28623-A13E-4B62-803A-86C8F749B7BF}" type="sibTrans" cxnId="{2731B572-2941-4A4F-9B95-50E7A310FB00}">
      <dgm:prSet/>
      <dgm:spPr/>
      <dgm:t>
        <a:bodyPr/>
        <a:lstStyle/>
        <a:p>
          <a:endParaRPr lang="en-US"/>
        </a:p>
      </dgm:t>
    </dgm:pt>
    <dgm:pt modelId="{18EA9F29-0713-4BC4-A65F-ADDF7AD72631}" type="pres">
      <dgm:prSet presAssocID="{398452D6-C1FE-437B-B078-E87D09E31B05}" presName="diagram" presStyleCnt="0">
        <dgm:presLayoutVars>
          <dgm:dir/>
          <dgm:resizeHandles val="exact"/>
        </dgm:presLayoutVars>
      </dgm:prSet>
      <dgm:spPr/>
    </dgm:pt>
    <dgm:pt modelId="{30E2F5D3-C839-4E90-8683-1F611678DF0E}" type="pres">
      <dgm:prSet presAssocID="{0927E807-E221-46AF-9782-D1182E01D7E1}" presName="node" presStyleLbl="node1" presStyleIdx="0" presStyleCnt="6">
        <dgm:presLayoutVars>
          <dgm:bulletEnabled val="1"/>
        </dgm:presLayoutVars>
      </dgm:prSet>
      <dgm:spPr/>
    </dgm:pt>
    <dgm:pt modelId="{6B83A1B5-5BB0-44FA-B27C-AA8FCDAEA48C}" type="pres">
      <dgm:prSet presAssocID="{774E40DC-FFE9-47F7-839B-B33D71EF6F18}" presName="sibTrans" presStyleCnt="0"/>
      <dgm:spPr/>
    </dgm:pt>
    <dgm:pt modelId="{A02106F3-6748-4A30-93AC-F8FAE1E69ECB}" type="pres">
      <dgm:prSet presAssocID="{24ABC8D7-137C-4877-A0F2-6883990EFBFD}" presName="node" presStyleLbl="node1" presStyleIdx="1" presStyleCnt="6">
        <dgm:presLayoutVars>
          <dgm:bulletEnabled val="1"/>
        </dgm:presLayoutVars>
      </dgm:prSet>
      <dgm:spPr/>
    </dgm:pt>
    <dgm:pt modelId="{0FD90A15-BA60-4EC5-AE7B-24B6FA085CB9}" type="pres">
      <dgm:prSet presAssocID="{1002E90B-534D-4D90-89FD-5A71EF4E2A24}" presName="sibTrans" presStyleCnt="0"/>
      <dgm:spPr/>
    </dgm:pt>
    <dgm:pt modelId="{F6EABDF0-CA6C-4605-9D93-672FE2EC0448}" type="pres">
      <dgm:prSet presAssocID="{96F7BB28-57DF-4657-B27A-21E9805F804A}" presName="node" presStyleLbl="node1" presStyleIdx="2" presStyleCnt="6">
        <dgm:presLayoutVars>
          <dgm:bulletEnabled val="1"/>
        </dgm:presLayoutVars>
      </dgm:prSet>
      <dgm:spPr/>
    </dgm:pt>
    <dgm:pt modelId="{4DAFCF05-B021-412B-9879-3793FBC2C570}" type="pres">
      <dgm:prSet presAssocID="{8147AFFD-416B-4B67-8097-EA5413E26DC7}" presName="sibTrans" presStyleCnt="0"/>
      <dgm:spPr/>
    </dgm:pt>
    <dgm:pt modelId="{C81C5DAC-6897-41B8-AFF1-A9E63A72ED37}" type="pres">
      <dgm:prSet presAssocID="{F25B6293-CB99-4016-9134-10AA1A6516ED}" presName="node" presStyleLbl="node1" presStyleIdx="3" presStyleCnt="6">
        <dgm:presLayoutVars>
          <dgm:bulletEnabled val="1"/>
        </dgm:presLayoutVars>
      </dgm:prSet>
      <dgm:spPr/>
    </dgm:pt>
    <dgm:pt modelId="{B5A96727-B935-4245-8DD7-1BE1ACC46CEB}" type="pres">
      <dgm:prSet presAssocID="{94921C67-6A57-4EB8-A6DF-363459DA81E9}" presName="sibTrans" presStyleCnt="0"/>
      <dgm:spPr/>
    </dgm:pt>
    <dgm:pt modelId="{813E580A-FA62-4344-9F1F-74A5A04A45E6}" type="pres">
      <dgm:prSet presAssocID="{C14BCF25-907D-4910-BBA2-C2FCE1ACE365}" presName="node" presStyleLbl="node1" presStyleIdx="4" presStyleCnt="6">
        <dgm:presLayoutVars>
          <dgm:bulletEnabled val="1"/>
        </dgm:presLayoutVars>
      </dgm:prSet>
      <dgm:spPr/>
    </dgm:pt>
    <dgm:pt modelId="{BE7771F4-4508-4729-972C-C2CF62BE4937}" type="pres">
      <dgm:prSet presAssocID="{532CEFB1-30E7-437C-8A04-BA8EFAE000F1}" presName="sibTrans" presStyleCnt="0"/>
      <dgm:spPr/>
    </dgm:pt>
    <dgm:pt modelId="{3998A1A1-4B94-49E4-88AD-9B782F9FBC7E}" type="pres">
      <dgm:prSet presAssocID="{7134681F-BDC3-49BC-8D5C-1CEF997EB432}" presName="node" presStyleLbl="node1" presStyleIdx="5" presStyleCnt="6">
        <dgm:presLayoutVars>
          <dgm:bulletEnabled val="1"/>
        </dgm:presLayoutVars>
      </dgm:prSet>
      <dgm:spPr/>
    </dgm:pt>
  </dgm:ptLst>
  <dgm:cxnLst>
    <dgm:cxn modelId="{27104C40-F709-480A-933A-43BF10A9C8EB}" type="presOf" srcId="{7134681F-BDC3-49BC-8D5C-1CEF997EB432}" destId="{3998A1A1-4B94-49E4-88AD-9B782F9FBC7E}" srcOrd="0" destOrd="0" presId="urn:microsoft.com/office/officeart/2005/8/layout/default"/>
    <dgm:cxn modelId="{C65EF069-37D7-4A86-B8F6-7154692420D2}" srcId="{398452D6-C1FE-437B-B078-E87D09E31B05}" destId="{24ABC8D7-137C-4877-A0F2-6883990EFBFD}" srcOrd="1" destOrd="0" parTransId="{90F9E739-444C-4042-A751-B710581DAE5E}" sibTransId="{1002E90B-534D-4D90-89FD-5A71EF4E2A24}"/>
    <dgm:cxn modelId="{9C453451-6822-49C0-B1A2-EE0FE36200F7}" type="presOf" srcId="{398452D6-C1FE-437B-B078-E87D09E31B05}" destId="{18EA9F29-0713-4BC4-A65F-ADDF7AD72631}" srcOrd="0" destOrd="0" presId="urn:microsoft.com/office/officeart/2005/8/layout/default"/>
    <dgm:cxn modelId="{2731B572-2941-4A4F-9B95-50E7A310FB00}" srcId="{398452D6-C1FE-437B-B078-E87D09E31B05}" destId="{7134681F-BDC3-49BC-8D5C-1CEF997EB432}" srcOrd="5" destOrd="0" parTransId="{D8F3DA44-CDB8-45CD-AEA8-F5E3C2925A72}" sibTransId="{C5B28623-A13E-4B62-803A-86C8F749B7BF}"/>
    <dgm:cxn modelId="{8ACAFA77-700D-47C2-84CA-9655A2086D3E}" srcId="{398452D6-C1FE-437B-B078-E87D09E31B05}" destId="{F25B6293-CB99-4016-9134-10AA1A6516ED}" srcOrd="3" destOrd="0" parTransId="{97CAD8EF-2A14-48BD-9B92-492887C2332C}" sibTransId="{94921C67-6A57-4EB8-A6DF-363459DA81E9}"/>
    <dgm:cxn modelId="{04915059-B558-4203-BF9E-7F7D95FF1205}" srcId="{398452D6-C1FE-437B-B078-E87D09E31B05}" destId="{C14BCF25-907D-4910-BBA2-C2FCE1ACE365}" srcOrd="4" destOrd="0" parTransId="{516B313A-73EB-46A5-8505-615B36885335}" sibTransId="{532CEFB1-30E7-437C-8A04-BA8EFAE000F1}"/>
    <dgm:cxn modelId="{0A30C190-8438-4352-A79D-0E9E17A64096}" type="presOf" srcId="{96F7BB28-57DF-4657-B27A-21E9805F804A}" destId="{F6EABDF0-CA6C-4605-9D93-672FE2EC0448}" srcOrd="0" destOrd="0" presId="urn:microsoft.com/office/officeart/2005/8/layout/default"/>
    <dgm:cxn modelId="{0A6466A8-CD21-45A0-AF25-2BF644E2308D}" type="presOf" srcId="{F25B6293-CB99-4016-9134-10AA1A6516ED}" destId="{C81C5DAC-6897-41B8-AFF1-A9E63A72ED37}" srcOrd="0" destOrd="0" presId="urn:microsoft.com/office/officeart/2005/8/layout/default"/>
    <dgm:cxn modelId="{37B012C5-E9C5-4261-81DB-3A27B91D90AC}" type="presOf" srcId="{0927E807-E221-46AF-9782-D1182E01D7E1}" destId="{30E2F5D3-C839-4E90-8683-1F611678DF0E}" srcOrd="0" destOrd="0" presId="urn:microsoft.com/office/officeart/2005/8/layout/default"/>
    <dgm:cxn modelId="{1A402CD3-BA5E-459D-A7E9-634487655F2B}" type="presOf" srcId="{C14BCF25-907D-4910-BBA2-C2FCE1ACE365}" destId="{813E580A-FA62-4344-9F1F-74A5A04A45E6}" srcOrd="0" destOrd="0" presId="urn:microsoft.com/office/officeart/2005/8/layout/default"/>
    <dgm:cxn modelId="{B26A99DE-069A-4109-B04D-055736219296}" srcId="{398452D6-C1FE-437B-B078-E87D09E31B05}" destId="{0927E807-E221-46AF-9782-D1182E01D7E1}" srcOrd="0" destOrd="0" parTransId="{563F67D9-DA6A-4A84-80C1-E178759E82AE}" sibTransId="{774E40DC-FFE9-47F7-839B-B33D71EF6F18}"/>
    <dgm:cxn modelId="{E4C979E7-94A6-4F9D-BA24-02D6032F890D}" srcId="{398452D6-C1FE-437B-B078-E87D09E31B05}" destId="{96F7BB28-57DF-4657-B27A-21E9805F804A}" srcOrd="2" destOrd="0" parTransId="{B3E7C124-9FC8-425D-A61F-FC08149E5D2D}" sibTransId="{8147AFFD-416B-4B67-8097-EA5413E26DC7}"/>
    <dgm:cxn modelId="{81936DE8-5718-472D-B652-C6CB9D211F9B}" type="presOf" srcId="{24ABC8D7-137C-4877-A0F2-6883990EFBFD}" destId="{A02106F3-6748-4A30-93AC-F8FAE1E69ECB}" srcOrd="0" destOrd="0" presId="urn:microsoft.com/office/officeart/2005/8/layout/default"/>
    <dgm:cxn modelId="{540F644D-3D40-4E5D-9971-4AF1B178C784}" type="presParOf" srcId="{18EA9F29-0713-4BC4-A65F-ADDF7AD72631}" destId="{30E2F5D3-C839-4E90-8683-1F611678DF0E}" srcOrd="0" destOrd="0" presId="urn:microsoft.com/office/officeart/2005/8/layout/default"/>
    <dgm:cxn modelId="{5016C142-4A6E-4861-9DF9-323E2BF69C27}" type="presParOf" srcId="{18EA9F29-0713-4BC4-A65F-ADDF7AD72631}" destId="{6B83A1B5-5BB0-44FA-B27C-AA8FCDAEA48C}" srcOrd="1" destOrd="0" presId="urn:microsoft.com/office/officeart/2005/8/layout/default"/>
    <dgm:cxn modelId="{60C76403-A58D-4716-8F1B-FEC229D3CB40}" type="presParOf" srcId="{18EA9F29-0713-4BC4-A65F-ADDF7AD72631}" destId="{A02106F3-6748-4A30-93AC-F8FAE1E69ECB}" srcOrd="2" destOrd="0" presId="urn:microsoft.com/office/officeart/2005/8/layout/default"/>
    <dgm:cxn modelId="{91A5AD72-3BB3-42B2-94BD-738D45E042E7}" type="presParOf" srcId="{18EA9F29-0713-4BC4-A65F-ADDF7AD72631}" destId="{0FD90A15-BA60-4EC5-AE7B-24B6FA085CB9}" srcOrd="3" destOrd="0" presId="urn:microsoft.com/office/officeart/2005/8/layout/default"/>
    <dgm:cxn modelId="{FC523CCB-D6E8-4D8E-BAA0-CFCEB6F85AF5}" type="presParOf" srcId="{18EA9F29-0713-4BC4-A65F-ADDF7AD72631}" destId="{F6EABDF0-CA6C-4605-9D93-672FE2EC0448}" srcOrd="4" destOrd="0" presId="urn:microsoft.com/office/officeart/2005/8/layout/default"/>
    <dgm:cxn modelId="{5DD7EDAE-0096-4B32-B5ED-26ADB406D10E}" type="presParOf" srcId="{18EA9F29-0713-4BC4-A65F-ADDF7AD72631}" destId="{4DAFCF05-B021-412B-9879-3793FBC2C570}" srcOrd="5" destOrd="0" presId="urn:microsoft.com/office/officeart/2005/8/layout/default"/>
    <dgm:cxn modelId="{C48FC0EA-E232-431D-BA2C-F2B567CCC55E}" type="presParOf" srcId="{18EA9F29-0713-4BC4-A65F-ADDF7AD72631}" destId="{C81C5DAC-6897-41B8-AFF1-A9E63A72ED37}" srcOrd="6" destOrd="0" presId="urn:microsoft.com/office/officeart/2005/8/layout/default"/>
    <dgm:cxn modelId="{C07D186C-657E-46C8-8E50-17F094A97FD9}" type="presParOf" srcId="{18EA9F29-0713-4BC4-A65F-ADDF7AD72631}" destId="{B5A96727-B935-4245-8DD7-1BE1ACC46CEB}" srcOrd="7" destOrd="0" presId="urn:microsoft.com/office/officeart/2005/8/layout/default"/>
    <dgm:cxn modelId="{8E412F86-49DE-4BED-A2BB-AFD7C6EA487D}" type="presParOf" srcId="{18EA9F29-0713-4BC4-A65F-ADDF7AD72631}" destId="{813E580A-FA62-4344-9F1F-74A5A04A45E6}" srcOrd="8" destOrd="0" presId="urn:microsoft.com/office/officeart/2005/8/layout/default"/>
    <dgm:cxn modelId="{BFA3ABCE-637D-4833-80EF-B7B91E587EC6}" type="presParOf" srcId="{18EA9F29-0713-4BC4-A65F-ADDF7AD72631}" destId="{BE7771F4-4508-4729-972C-C2CF62BE4937}" srcOrd="9" destOrd="0" presId="urn:microsoft.com/office/officeart/2005/8/layout/default"/>
    <dgm:cxn modelId="{433322FB-61BA-413E-BE72-D763F29116E7}" type="presParOf" srcId="{18EA9F29-0713-4BC4-A65F-ADDF7AD72631}" destId="{3998A1A1-4B94-49E4-88AD-9B782F9FBC7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71E52-C8BF-4A44-96BD-14B3465FAF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912FF-C4F2-4293-9D9D-BA9953A0CD41}">
      <dgm:prSet custT="1"/>
      <dgm:spPr/>
      <dgm:t>
        <a:bodyPr/>
        <a:lstStyle/>
        <a:p>
          <a:r>
            <a:rPr lang="ru-RU" sz="1400" b="1"/>
            <a:t>Предсказание курса евро к доллару на следующий день.</a:t>
          </a:r>
          <a:endParaRPr lang="en-US" sz="1400" b="1" dirty="0"/>
        </a:p>
      </dgm:t>
    </dgm:pt>
    <dgm:pt modelId="{B75B9001-816C-425A-8831-4F2F1B2093B7}" type="parTrans" cxnId="{1318C5C0-2923-4D11-8777-B8E92C069C00}">
      <dgm:prSet/>
      <dgm:spPr/>
      <dgm:t>
        <a:bodyPr/>
        <a:lstStyle/>
        <a:p>
          <a:endParaRPr lang="en-US" sz="2000" b="1"/>
        </a:p>
      </dgm:t>
    </dgm:pt>
    <dgm:pt modelId="{F5DBA2E5-A7C5-4316-849E-386F7D626343}" type="sibTrans" cxnId="{1318C5C0-2923-4D11-8777-B8E92C069C00}">
      <dgm:prSet/>
      <dgm:spPr/>
      <dgm:t>
        <a:bodyPr/>
        <a:lstStyle/>
        <a:p>
          <a:endParaRPr lang="en-US" sz="2000" b="1"/>
        </a:p>
      </dgm:t>
    </dgm:pt>
    <dgm:pt modelId="{E8B3427A-88A9-48EA-82C4-1DB7081025C9}">
      <dgm:prSet custT="1"/>
      <dgm:spPr/>
      <dgm:t>
        <a:bodyPr/>
        <a:lstStyle/>
        <a:p>
          <a:r>
            <a:rPr lang="ru-RU" sz="1400" b="1"/>
            <a:t>Стилизация текста. Например, перевод на бюрократический язык: «Пиппина и Мерри похитили!» ↦↦ «Граждане Тук, Перегрин Паладинович, 2990 года рождения, и Брендибак, Мериадок Сарадокович, 2982 года рождения, были похищены неустановленными лицами».</a:t>
          </a:r>
          <a:endParaRPr lang="en-US" sz="1400" b="1"/>
        </a:p>
      </dgm:t>
    </dgm:pt>
    <dgm:pt modelId="{2ED6D3F9-3019-42CC-B0A8-7F41E0A5A85D}" type="parTrans" cxnId="{C26FAA94-4D90-42B7-A1FB-A54DA3B3ED2B}">
      <dgm:prSet/>
      <dgm:spPr/>
      <dgm:t>
        <a:bodyPr/>
        <a:lstStyle/>
        <a:p>
          <a:endParaRPr lang="en-US" sz="2000" b="1"/>
        </a:p>
      </dgm:t>
    </dgm:pt>
    <dgm:pt modelId="{7BD00170-E114-4AC4-8477-AB82707BF799}" type="sibTrans" cxnId="{C26FAA94-4D90-42B7-A1FB-A54DA3B3ED2B}">
      <dgm:prSet/>
      <dgm:spPr/>
      <dgm:t>
        <a:bodyPr/>
        <a:lstStyle/>
        <a:p>
          <a:endParaRPr lang="en-US" sz="2000" b="1"/>
        </a:p>
      </dgm:t>
    </dgm:pt>
    <dgm:pt modelId="{1430BF02-30A8-4E12-8355-56DC0450F98F}">
      <dgm:prSet custT="1"/>
      <dgm:spPr/>
      <dgm:t>
        <a:bodyPr/>
        <a:lstStyle/>
        <a:p>
          <a:r>
            <a:rPr lang="ru-RU" sz="1400" b="1"/>
            <a:t>Детектирование котиков на изображении.</a:t>
          </a:r>
          <a:endParaRPr lang="en-US" sz="1400" b="1"/>
        </a:p>
      </dgm:t>
    </dgm:pt>
    <dgm:pt modelId="{0EB708A5-7B53-4C76-87FB-57DB097DAC08}" type="parTrans" cxnId="{6A754D05-3DB0-479D-9BD2-AC6F853C9874}">
      <dgm:prSet/>
      <dgm:spPr/>
      <dgm:t>
        <a:bodyPr/>
        <a:lstStyle/>
        <a:p>
          <a:endParaRPr lang="en-US" sz="2000" b="1"/>
        </a:p>
      </dgm:t>
    </dgm:pt>
    <dgm:pt modelId="{ED23426B-6B84-4306-9CA0-57A3981DCE99}" type="sibTrans" cxnId="{6A754D05-3DB0-479D-9BD2-AC6F853C9874}">
      <dgm:prSet/>
      <dgm:spPr/>
      <dgm:t>
        <a:bodyPr/>
        <a:lstStyle/>
        <a:p>
          <a:endParaRPr lang="en-US" sz="2000" b="1"/>
        </a:p>
      </dgm:t>
    </dgm:pt>
    <dgm:pt modelId="{E2F6B5BD-0529-49BA-8A33-FD2FD606BA60}">
      <dgm:prSet custT="1"/>
      <dgm:spPr/>
      <dgm:t>
        <a:bodyPr/>
        <a:lstStyle/>
        <a:p>
          <a:r>
            <a:rPr lang="ru-RU" sz="1400" b="1"/>
            <a:t>Обучение робокота запрыгивать на стол из произвольной позы.</a:t>
          </a:r>
          <a:endParaRPr lang="en-US" sz="1400" b="1"/>
        </a:p>
      </dgm:t>
    </dgm:pt>
    <dgm:pt modelId="{B854378D-0C4B-43CC-8647-1FB9F8FEE375}" type="parTrans" cxnId="{A0C1FEBD-0C32-4D82-BAB3-641C71FBFF8E}">
      <dgm:prSet/>
      <dgm:spPr/>
      <dgm:t>
        <a:bodyPr/>
        <a:lstStyle/>
        <a:p>
          <a:endParaRPr lang="en-US" sz="2000" b="1"/>
        </a:p>
      </dgm:t>
    </dgm:pt>
    <dgm:pt modelId="{B4F5C522-2F1D-4734-BEDB-856AF972814E}" type="sibTrans" cxnId="{A0C1FEBD-0C32-4D82-BAB3-641C71FBFF8E}">
      <dgm:prSet/>
      <dgm:spPr/>
      <dgm:t>
        <a:bodyPr/>
        <a:lstStyle/>
        <a:p>
          <a:endParaRPr lang="en-US" sz="2000" b="1"/>
        </a:p>
      </dgm:t>
    </dgm:pt>
    <dgm:pt modelId="{B8A40F44-AB02-4B49-A1C5-41BD109C1D79}">
      <dgm:prSet custT="1"/>
      <dgm:spPr/>
      <dgm:t>
        <a:bodyPr/>
        <a:lstStyle/>
        <a:p>
          <a:r>
            <a:rPr lang="ru-RU" sz="1400" b="1"/>
            <a:t>Поиск наборов товаров, которые посетители супермаркета часто покупают вместе.</a:t>
          </a:r>
          <a:endParaRPr lang="en-US" sz="1400" b="1"/>
        </a:p>
      </dgm:t>
    </dgm:pt>
    <dgm:pt modelId="{E2E7B449-B183-4AA0-8257-0388B8B5E774}" type="parTrans" cxnId="{1815E9DB-5F70-4F5A-8B82-25517E350BF1}">
      <dgm:prSet/>
      <dgm:spPr/>
      <dgm:t>
        <a:bodyPr/>
        <a:lstStyle/>
        <a:p>
          <a:endParaRPr lang="en-US" sz="2000" b="1"/>
        </a:p>
      </dgm:t>
    </dgm:pt>
    <dgm:pt modelId="{FD7F2C74-F3D4-4374-8C16-81A861995353}" type="sibTrans" cxnId="{1815E9DB-5F70-4F5A-8B82-25517E350BF1}">
      <dgm:prSet/>
      <dgm:spPr/>
      <dgm:t>
        <a:bodyPr/>
        <a:lstStyle/>
        <a:p>
          <a:endParaRPr lang="en-US" sz="2000" b="1"/>
        </a:p>
      </dgm:t>
    </dgm:pt>
    <dgm:pt modelId="{52E4959D-F695-4CA6-8AAA-B4D88E61357F}" type="pres">
      <dgm:prSet presAssocID="{D0B71E52-C8BF-4A44-96BD-14B3465FAF2B}" presName="linear" presStyleCnt="0">
        <dgm:presLayoutVars>
          <dgm:animLvl val="lvl"/>
          <dgm:resizeHandles val="exact"/>
        </dgm:presLayoutVars>
      </dgm:prSet>
      <dgm:spPr/>
    </dgm:pt>
    <dgm:pt modelId="{B000BB97-F604-43C7-B8D4-CE8A42C081A4}" type="pres">
      <dgm:prSet presAssocID="{F2B912FF-C4F2-4293-9D9D-BA9953A0CD4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D42F2DA-7B12-4E13-B34A-6046F9868FBF}" type="pres">
      <dgm:prSet presAssocID="{F5DBA2E5-A7C5-4316-849E-386F7D626343}" presName="spacer" presStyleCnt="0"/>
      <dgm:spPr/>
    </dgm:pt>
    <dgm:pt modelId="{494DF87F-D679-440B-89AE-681216652F3B}" type="pres">
      <dgm:prSet presAssocID="{E8B3427A-88A9-48EA-82C4-1DB7081025C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02D0451-15F2-4034-9788-81DC08D8F7EC}" type="pres">
      <dgm:prSet presAssocID="{7BD00170-E114-4AC4-8477-AB82707BF799}" presName="spacer" presStyleCnt="0"/>
      <dgm:spPr/>
    </dgm:pt>
    <dgm:pt modelId="{A1E876CD-35BA-44E4-9F89-F5CC8B08A452}" type="pres">
      <dgm:prSet presAssocID="{1430BF02-30A8-4E12-8355-56DC0450F98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BFCC3DA-289F-46F1-A610-FB098D37D3F6}" type="pres">
      <dgm:prSet presAssocID="{ED23426B-6B84-4306-9CA0-57A3981DCE99}" presName="spacer" presStyleCnt="0"/>
      <dgm:spPr/>
    </dgm:pt>
    <dgm:pt modelId="{720981CC-69E9-4F51-932E-CB0DB49DC4FA}" type="pres">
      <dgm:prSet presAssocID="{E2F6B5BD-0529-49BA-8A33-FD2FD606BA6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B2D413D-850E-428F-9067-E669A38C5221}" type="pres">
      <dgm:prSet presAssocID="{B4F5C522-2F1D-4734-BEDB-856AF972814E}" presName="spacer" presStyleCnt="0"/>
      <dgm:spPr/>
    </dgm:pt>
    <dgm:pt modelId="{24DE9820-5404-440F-9693-237262872FAA}" type="pres">
      <dgm:prSet presAssocID="{B8A40F44-AB02-4B49-A1C5-41BD109C1D7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0562202-0014-4E9C-88F0-0C5CDDFB8605}" type="presOf" srcId="{E2F6B5BD-0529-49BA-8A33-FD2FD606BA60}" destId="{720981CC-69E9-4F51-932E-CB0DB49DC4FA}" srcOrd="0" destOrd="0" presId="urn:microsoft.com/office/officeart/2005/8/layout/vList2"/>
    <dgm:cxn modelId="{6A754D05-3DB0-479D-9BD2-AC6F853C9874}" srcId="{D0B71E52-C8BF-4A44-96BD-14B3465FAF2B}" destId="{1430BF02-30A8-4E12-8355-56DC0450F98F}" srcOrd="2" destOrd="0" parTransId="{0EB708A5-7B53-4C76-87FB-57DB097DAC08}" sibTransId="{ED23426B-6B84-4306-9CA0-57A3981DCE99}"/>
    <dgm:cxn modelId="{3189E007-B62D-421F-9C60-9641A5D96E57}" type="presOf" srcId="{B8A40F44-AB02-4B49-A1C5-41BD109C1D79}" destId="{24DE9820-5404-440F-9693-237262872FAA}" srcOrd="0" destOrd="0" presId="urn:microsoft.com/office/officeart/2005/8/layout/vList2"/>
    <dgm:cxn modelId="{F3C91F36-9232-4351-B144-39ABC5F23400}" type="presOf" srcId="{E8B3427A-88A9-48EA-82C4-1DB7081025C9}" destId="{494DF87F-D679-440B-89AE-681216652F3B}" srcOrd="0" destOrd="0" presId="urn:microsoft.com/office/officeart/2005/8/layout/vList2"/>
    <dgm:cxn modelId="{C26FAA94-4D90-42B7-A1FB-A54DA3B3ED2B}" srcId="{D0B71E52-C8BF-4A44-96BD-14B3465FAF2B}" destId="{E8B3427A-88A9-48EA-82C4-1DB7081025C9}" srcOrd="1" destOrd="0" parTransId="{2ED6D3F9-3019-42CC-B0A8-7F41E0A5A85D}" sibTransId="{7BD00170-E114-4AC4-8477-AB82707BF799}"/>
    <dgm:cxn modelId="{8CE721A2-410B-4F41-81D0-8E674F10049E}" type="presOf" srcId="{F2B912FF-C4F2-4293-9D9D-BA9953A0CD41}" destId="{B000BB97-F604-43C7-B8D4-CE8A42C081A4}" srcOrd="0" destOrd="0" presId="urn:microsoft.com/office/officeart/2005/8/layout/vList2"/>
    <dgm:cxn modelId="{51B1E4AE-F15D-4F56-BF75-E5123F440738}" type="presOf" srcId="{1430BF02-30A8-4E12-8355-56DC0450F98F}" destId="{A1E876CD-35BA-44E4-9F89-F5CC8B08A452}" srcOrd="0" destOrd="0" presId="urn:microsoft.com/office/officeart/2005/8/layout/vList2"/>
    <dgm:cxn modelId="{A0C1FEBD-0C32-4D82-BAB3-641C71FBFF8E}" srcId="{D0B71E52-C8BF-4A44-96BD-14B3465FAF2B}" destId="{E2F6B5BD-0529-49BA-8A33-FD2FD606BA60}" srcOrd="3" destOrd="0" parTransId="{B854378D-0C4B-43CC-8647-1FB9F8FEE375}" sibTransId="{B4F5C522-2F1D-4734-BEDB-856AF972814E}"/>
    <dgm:cxn modelId="{1318C5C0-2923-4D11-8777-B8E92C069C00}" srcId="{D0B71E52-C8BF-4A44-96BD-14B3465FAF2B}" destId="{F2B912FF-C4F2-4293-9D9D-BA9953A0CD41}" srcOrd="0" destOrd="0" parTransId="{B75B9001-816C-425A-8831-4F2F1B2093B7}" sibTransId="{F5DBA2E5-A7C5-4316-849E-386F7D626343}"/>
    <dgm:cxn modelId="{F3EAF7DA-9104-4DDA-AF1E-DE277B07E7A3}" type="presOf" srcId="{D0B71E52-C8BF-4A44-96BD-14B3465FAF2B}" destId="{52E4959D-F695-4CA6-8AAA-B4D88E61357F}" srcOrd="0" destOrd="0" presId="urn:microsoft.com/office/officeart/2005/8/layout/vList2"/>
    <dgm:cxn modelId="{1815E9DB-5F70-4F5A-8B82-25517E350BF1}" srcId="{D0B71E52-C8BF-4A44-96BD-14B3465FAF2B}" destId="{B8A40F44-AB02-4B49-A1C5-41BD109C1D79}" srcOrd="4" destOrd="0" parTransId="{E2E7B449-B183-4AA0-8257-0388B8B5E774}" sibTransId="{FD7F2C74-F3D4-4374-8C16-81A861995353}"/>
    <dgm:cxn modelId="{D3B34B6D-62D0-4B63-A71D-B9B50E9EDA51}" type="presParOf" srcId="{52E4959D-F695-4CA6-8AAA-B4D88E61357F}" destId="{B000BB97-F604-43C7-B8D4-CE8A42C081A4}" srcOrd="0" destOrd="0" presId="urn:microsoft.com/office/officeart/2005/8/layout/vList2"/>
    <dgm:cxn modelId="{F85C9D82-7211-40DD-8759-FF092FBE2357}" type="presParOf" srcId="{52E4959D-F695-4CA6-8AAA-B4D88E61357F}" destId="{5D42F2DA-7B12-4E13-B34A-6046F9868FBF}" srcOrd="1" destOrd="0" presId="urn:microsoft.com/office/officeart/2005/8/layout/vList2"/>
    <dgm:cxn modelId="{A07A4784-CAD4-424C-9DD1-933FF52C4CC2}" type="presParOf" srcId="{52E4959D-F695-4CA6-8AAA-B4D88E61357F}" destId="{494DF87F-D679-440B-89AE-681216652F3B}" srcOrd="2" destOrd="0" presId="urn:microsoft.com/office/officeart/2005/8/layout/vList2"/>
    <dgm:cxn modelId="{E6846640-62E0-4698-8E62-00B1E455AF15}" type="presParOf" srcId="{52E4959D-F695-4CA6-8AAA-B4D88E61357F}" destId="{802D0451-15F2-4034-9788-81DC08D8F7EC}" srcOrd="3" destOrd="0" presId="urn:microsoft.com/office/officeart/2005/8/layout/vList2"/>
    <dgm:cxn modelId="{03825225-D56B-41C8-8376-24B16E6FD31C}" type="presParOf" srcId="{52E4959D-F695-4CA6-8AAA-B4D88E61357F}" destId="{A1E876CD-35BA-44E4-9F89-F5CC8B08A452}" srcOrd="4" destOrd="0" presId="urn:microsoft.com/office/officeart/2005/8/layout/vList2"/>
    <dgm:cxn modelId="{47981908-F0C2-445F-B282-8E42FC15B20B}" type="presParOf" srcId="{52E4959D-F695-4CA6-8AAA-B4D88E61357F}" destId="{6BFCC3DA-289F-46F1-A610-FB098D37D3F6}" srcOrd="5" destOrd="0" presId="urn:microsoft.com/office/officeart/2005/8/layout/vList2"/>
    <dgm:cxn modelId="{26633094-CD1C-4C7B-A7DE-99F8BE020521}" type="presParOf" srcId="{52E4959D-F695-4CA6-8AAA-B4D88E61357F}" destId="{720981CC-69E9-4F51-932E-CB0DB49DC4FA}" srcOrd="6" destOrd="0" presId="urn:microsoft.com/office/officeart/2005/8/layout/vList2"/>
    <dgm:cxn modelId="{F1F08F81-32D7-4298-871F-265F2CFC34C9}" type="presParOf" srcId="{52E4959D-F695-4CA6-8AAA-B4D88E61357F}" destId="{DB2D413D-850E-428F-9067-E669A38C5221}" srcOrd="7" destOrd="0" presId="urn:microsoft.com/office/officeart/2005/8/layout/vList2"/>
    <dgm:cxn modelId="{4AE51A83-010E-4ACD-8EE6-FC2B61236F57}" type="presParOf" srcId="{52E4959D-F695-4CA6-8AAA-B4D88E61357F}" destId="{24DE9820-5404-440F-9693-237262872FA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244007-8C08-4E83-B44C-5A585414A73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40723D-44AE-4D0E-9058-BDF75F18D85A}">
      <dgm:prSet/>
      <dgm:spPr/>
      <dgm:t>
        <a:bodyPr/>
        <a:lstStyle/>
        <a:p>
          <a:r>
            <a:rPr lang="ru-RU"/>
            <a:t>Нечётное k предпочтительно при бинарной классификации (2 класса), чтобы не было ничьей. </a:t>
          </a:r>
          <a:endParaRPr lang="en-US"/>
        </a:p>
      </dgm:t>
    </dgm:pt>
    <dgm:pt modelId="{AACF03B8-9444-480A-8102-F50A57510F3E}" type="parTrans" cxnId="{5701F67F-EF69-4B0C-A1FF-08E959400BA0}">
      <dgm:prSet/>
      <dgm:spPr/>
      <dgm:t>
        <a:bodyPr/>
        <a:lstStyle/>
        <a:p>
          <a:endParaRPr lang="en-US"/>
        </a:p>
      </dgm:t>
    </dgm:pt>
    <dgm:pt modelId="{005B87C5-A26C-427B-836A-A18609DD5042}" type="sibTrans" cxnId="{5701F67F-EF69-4B0C-A1FF-08E959400BA0}">
      <dgm:prSet/>
      <dgm:spPr/>
      <dgm:t>
        <a:bodyPr/>
        <a:lstStyle/>
        <a:p>
          <a:endParaRPr lang="en-US"/>
        </a:p>
      </dgm:t>
    </dgm:pt>
    <dgm:pt modelId="{77B6F903-828C-4ACD-A760-27FBE6F2693D}">
      <dgm:prSet/>
      <dgm:spPr/>
      <dgm:t>
        <a:bodyPr/>
        <a:lstStyle/>
        <a:p>
          <a:r>
            <a:rPr lang="ru-RU"/>
            <a:t>Обычно пробуют разные значения k (например, от 1 до √n) и:</a:t>
          </a:r>
          <a:endParaRPr lang="en-US"/>
        </a:p>
      </dgm:t>
    </dgm:pt>
    <dgm:pt modelId="{35BF8008-B4C3-4016-8BC9-0E3F5CBB4EBA}" type="parTrans" cxnId="{BE92BB0A-9A50-4A72-8CDE-AEBE7C4F1FFE}">
      <dgm:prSet/>
      <dgm:spPr/>
      <dgm:t>
        <a:bodyPr/>
        <a:lstStyle/>
        <a:p>
          <a:endParaRPr lang="en-US"/>
        </a:p>
      </dgm:t>
    </dgm:pt>
    <dgm:pt modelId="{46870E1D-A500-4E8A-B859-FAB37CCB3E9A}" type="sibTrans" cxnId="{BE92BB0A-9A50-4A72-8CDE-AEBE7C4F1FFE}">
      <dgm:prSet/>
      <dgm:spPr/>
      <dgm:t>
        <a:bodyPr/>
        <a:lstStyle/>
        <a:p>
          <a:endParaRPr lang="en-US"/>
        </a:p>
      </dgm:t>
    </dgm:pt>
    <dgm:pt modelId="{A5748C53-DBDA-47F9-ACC0-2140C50063C5}">
      <dgm:prSet/>
      <dgm:spPr/>
      <dgm:t>
        <a:bodyPr/>
        <a:lstStyle/>
        <a:p>
          <a:r>
            <a:rPr lang="ru-RU"/>
            <a:t>Проверяют точность на отложенной выборке (валидация).</a:t>
          </a:r>
          <a:endParaRPr lang="en-US"/>
        </a:p>
      </dgm:t>
    </dgm:pt>
    <dgm:pt modelId="{FDA87B56-D67C-4886-AB20-5A1E4311BB01}" type="parTrans" cxnId="{6FA67592-C770-4B36-B3AD-E3FDBE16F025}">
      <dgm:prSet/>
      <dgm:spPr/>
      <dgm:t>
        <a:bodyPr/>
        <a:lstStyle/>
        <a:p>
          <a:endParaRPr lang="en-US"/>
        </a:p>
      </dgm:t>
    </dgm:pt>
    <dgm:pt modelId="{3D078E07-0CA7-413B-9D37-10C29215F8C8}" type="sibTrans" cxnId="{6FA67592-C770-4B36-B3AD-E3FDBE16F025}">
      <dgm:prSet/>
      <dgm:spPr/>
      <dgm:t>
        <a:bodyPr/>
        <a:lstStyle/>
        <a:p>
          <a:endParaRPr lang="en-US"/>
        </a:p>
      </dgm:t>
    </dgm:pt>
    <dgm:pt modelId="{13925291-7D22-4E0D-B404-06C86261F9DA}">
      <dgm:prSet/>
      <dgm:spPr/>
      <dgm:t>
        <a:bodyPr/>
        <a:lstStyle/>
        <a:p>
          <a:r>
            <a:rPr lang="ru-RU"/>
            <a:t>Используют кросс-валидацию, чтобы найти k, дающий наименьшую ошибку.</a:t>
          </a:r>
          <a:endParaRPr lang="en-US"/>
        </a:p>
      </dgm:t>
    </dgm:pt>
    <dgm:pt modelId="{410D387D-AB02-483D-A546-3E04A37F0430}" type="parTrans" cxnId="{21BAC0C6-2E58-4B95-AE68-1561ACBC64D0}">
      <dgm:prSet/>
      <dgm:spPr/>
      <dgm:t>
        <a:bodyPr/>
        <a:lstStyle/>
        <a:p>
          <a:endParaRPr lang="en-US"/>
        </a:p>
      </dgm:t>
    </dgm:pt>
    <dgm:pt modelId="{88336D77-6981-481C-A5BC-A460D504FF03}" type="sibTrans" cxnId="{21BAC0C6-2E58-4B95-AE68-1561ACBC64D0}">
      <dgm:prSet/>
      <dgm:spPr/>
      <dgm:t>
        <a:bodyPr/>
        <a:lstStyle/>
        <a:p>
          <a:endParaRPr lang="en-US"/>
        </a:p>
      </dgm:t>
    </dgm:pt>
    <dgm:pt modelId="{A1F526A3-F8C6-41D1-A7A1-84B80CBDD7FB}">
      <dgm:prSet/>
      <dgm:spPr/>
      <dgm:t>
        <a:bodyPr/>
        <a:lstStyle/>
        <a:p>
          <a:r>
            <a:rPr lang="ru-RU"/>
            <a:t>Маленький k (например, 1) может "шуметь" (чувствительно к выбросам).</a:t>
          </a:r>
          <a:endParaRPr lang="en-US"/>
        </a:p>
      </dgm:t>
    </dgm:pt>
    <dgm:pt modelId="{F1076402-2F5D-48C1-9940-E93E62A24A55}" type="parTrans" cxnId="{5E050F1B-A11C-42A0-8A11-D554F3CE21EB}">
      <dgm:prSet/>
      <dgm:spPr/>
      <dgm:t>
        <a:bodyPr/>
        <a:lstStyle/>
        <a:p>
          <a:endParaRPr lang="en-US"/>
        </a:p>
      </dgm:t>
    </dgm:pt>
    <dgm:pt modelId="{35179DE1-FB3B-4F7A-8FAD-D36BB0D6260F}" type="sibTrans" cxnId="{5E050F1B-A11C-42A0-8A11-D554F3CE21EB}">
      <dgm:prSet/>
      <dgm:spPr/>
      <dgm:t>
        <a:bodyPr/>
        <a:lstStyle/>
        <a:p>
          <a:endParaRPr lang="en-US"/>
        </a:p>
      </dgm:t>
    </dgm:pt>
    <dgm:pt modelId="{005813CA-64C7-4E71-956C-F05C7E198DA0}">
      <dgm:prSet/>
      <dgm:spPr/>
      <dgm:t>
        <a:bodyPr/>
        <a:lstStyle/>
        <a:p>
          <a:r>
            <a:rPr lang="ru-RU"/>
            <a:t>Большой k сглаживает, но может терять локальные особенности.</a:t>
          </a:r>
          <a:endParaRPr lang="en-US"/>
        </a:p>
      </dgm:t>
    </dgm:pt>
    <dgm:pt modelId="{15560398-2EC9-4ADD-B905-D79B628F9C36}" type="parTrans" cxnId="{23653CE4-1054-4D9C-94DB-B976703C3282}">
      <dgm:prSet/>
      <dgm:spPr/>
      <dgm:t>
        <a:bodyPr/>
        <a:lstStyle/>
        <a:p>
          <a:endParaRPr lang="en-US"/>
        </a:p>
      </dgm:t>
    </dgm:pt>
    <dgm:pt modelId="{6A4B9650-FBFC-468D-A195-4562AB21A3EF}" type="sibTrans" cxnId="{23653CE4-1054-4D9C-94DB-B976703C3282}">
      <dgm:prSet/>
      <dgm:spPr/>
      <dgm:t>
        <a:bodyPr/>
        <a:lstStyle/>
        <a:p>
          <a:endParaRPr lang="en-US"/>
        </a:p>
      </dgm:t>
    </dgm:pt>
    <dgm:pt modelId="{D82BD16F-2894-4922-AD85-F4417BDD085E}" type="pres">
      <dgm:prSet presAssocID="{00244007-8C08-4E83-B44C-5A585414A7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CA8C95-B554-4FF9-BB21-8E5A771A2D35}" type="pres">
      <dgm:prSet presAssocID="{A040723D-44AE-4D0E-9058-BDF75F18D85A}" presName="hierRoot1" presStyleCnt="0"/>
      <dgm:spPr/>
    </dgm:pt>
    <dgm:pt modelId="{00283152-A68C-43FD-A03C-4E66265D9069}" type="pres">
      <dgm:prSet presAssocID="{A040723D-44AE-4D0E-9058-BDF75F18D85A}" presName="composite" presStyleCnt="0"/>
      <dgm:spPr/>
    </dgm:pt>
    <dgm:pt modelId="{0B1F8417-9B25-47F9-949E-A2AB51CB9971}" type="pres">
      <dgm:prSet presAssocID="{A040723D-44AE-4D0E-9058-BDF75F18D85A}" presName="background" presStyleLbl="node0" presStyleIdx="0" presStyleCnt="4"/>
      <dgm:spPr/>
    </dgm:pt>
    <dgm:pt modelId="{78DE717A-37A2-4D0C-A08B-A3D3B9934E96}" type="pres">
      <dgm:prSet presAssocID="{A040723D-44AE-4D0E-9058-BDF75F18D85A}" presName="text" presStyleLbl="fgAcc0" presStyleIdx="0" presStyleCnt="4">
        <dgm:presLayoutVars>
          <dgm:chPref val="3"/>
        </dgm:presLayoutVars>
      </dgm:prSet>
      <dgm:spPr/>
    </dgm:pt>
    <dgm:pt modelId="{3F3A5CBD-6F5D-4232-8CC5-7B39E37606EA}" type="pres">
      <dgm:prSet presAssocID="{A040723D-44AE-4D0E-9058-BDF75F18D85A}" presName="hierChild2" presStyleCnt="0"/>
      <dgm:spPr/>
    </dgm:pt>
    <dgm:pt modelId="{AA1FC2F2-57C6-4141-A6E3-E9ED763E1DDB}" type="pres">
      <dgm:prSet presAssocID="{77B6F903-828C-4ACD-A760-27FBE6F2693D}" presName="hierRoot1" presStyleCnt="0"/>
      <dgm:spPr/>
    </dgm:pt>
    <dgm:pt modelId="{47A3AF9B-3FC8-42AE-8721-F4DED3DED10F}" type="pres">
      <dgm:prSet presAssocID="{77B6F903-828C-4ACD-A760-27FBE6F2693D}" presName="composite" presStyleCnt="0"/>
      <dgm:spPr/>
    </dgm:pt>
    <dgm:pt modelId="{41AE9062-E01A-4EE3-9E48-95C8B125B35B}" type="pres">
      <dgm:prSet presAssocID="{77B6F903-828C-4ACD-A760-27FBE6F2693D}" presName="background" presStyleLbl="node0" presStyleIdx="1" presStyleCnt="4"/>
      <dgm:spPr/>
    </dgm:pt>
    <dgm:pt modelId="{77AABB98-CF10-4C3B-BDE8-6B8D48BE3716}" type="pres">
      <dgm:prSet presAssocID="{77B6F903-828C-4ACD-A760-27FBE6F2693D}" presName="text" presStyleLbl="fgAcc0" presStyleIdx="1" presStyleCnt="4">
        <dgm:presLayoutVars>
          <dgm:chPref val="3"/>
        </dgm:presLayoutVars>
      </dgm:prSet>
      <dgm:spPr/>
    </dgm:pt>
    <dgm:pt modelId="{4FE5D019-27EC-4251-8950-DB655009EBA9}" type="pres">
      <dgm:prSet presAssocID="{77B6F903-828C-4ACD-A760-27FBE6F2693D}" presName="hierChild2" presStyleCnt="0"/>
      <dgm:spPr/>
    </dgm:pt>
    <dgm:pt modelId="{61DF6CF4-D620-42F0-BC18-8EA006CA665A}" type="pres">
      <dgm:prSet presAssocID="{FDA87B56-D67C-4886-AB20-5A1E4311BB01}" presName="Name10" presStyleLbl="parChTrans1D2" presStyleIdx="0" presStyleCnt="2"/>
      <dgm:spPr/>
    </dgm:pt>
    <dgm:pt modelId="{46EF611A-6F04-4052-9B15-9E1DD0CCAE29}" type="pres">
      <dgm:prSet presAssocID="{A5748C53-DBDA-47F9-ACC0-2140C50063C5}" presName="hierRoot2" presStyleCnt="0"/>
      <dgm:spPr/>
    </dgm:pt>
    <dgm:pt modelId="{A71E7602-D29B-4ADB-B31B-7D5716B64884}" type="pres">
      <dgm:prSet presAssocID="{A5748C53-DBDA-47F9-ACC0-2140C50063C5}" presName="composite2" presStyleCnt="0"/>
      <dgm:spPr/>
    </dgm:pt>
    <dgm:pt modelId="{D63FDE67-7186-4F5B-8FB6-6F37FECE2704}" type="pres">
      <dgm:prSet presAssocID="{A5748C53-DBDA-47F9-ACC0-2140C50063C5}" presName="background2" presStyleLbl="node2" presStyleIdx="0" presStyleCnt="2"/>
      <dgm:spPr/>
    </dgm:pt>
    <dgm:pt modelId="{8E5CD98B-537A-4DBA-A939-E501ADB36587}" type="pres">
      <dgm:prSet presAssocID="{A5748C53-DBDA-47F9-ACC0-2140C50063C5}" presName="text2" presStyleLbl="fgAcc2" presStyleIdx="0" presStyleCnt="2">
        <dgm:presLayoutVars>
          <dgm:chPref val="3"/>
        </dgm:presLayoutVars>
      </dgm:prSet>
      <dgm:spPr/>
    </dgm:pt>
    <dgm:pt modelId="{64BDA5C1-FEE9-4ECB-A7AB-15D9578AF6E7}" type="pres">
      <dgm:prSet presAssocID="{A5748C53-DBDA-47F9-ACC0-2140C50063C5}" presName="hierChild3" presStyleCnt="0"/>
      <dgm:spPr/>
    </dgm:pt>
    <dgm:pt modelId="{88A8E270-EA16-4B31-8B31-DD1640F4A0E8}" type="pres">
      <dgm:prSet presAssocID="{410D387D-AB02-483D-A546-3E04A37F0430}" presName="Name10" presStyleLbl="parChTrans1D2" presStyleIdx="1" presStyleCnt="2"/>
      <dgm:spPr/>
    </dgm:pt>
    <dgm:pt modelId="{85A14578-B3E2-4E9E-BB4F-DC2E7A8888E3}" type="pres">
      <dgm:prSet presAssocID="{13925291-7D22-4E0D-B404-06C86261F9DA}" presName="hierRoot2" presStyleCnt="0"/>
      <dgm:spPr/>
    </dgm:pt>
    <dgm:pt modelId="{E5112FA4-301E-4395-A14B-FD29B02610CF}" type="pres">
      <dgm:prSet presAssocID="{13925291-7D22-4E0D-B404-06C86261F9DA}" presName="composite2" presStyleCnt="0"/>
      <dgm:spPr/>
    </dgm:pt>
    <dgm:pt modelId="{36405EF4-AE69-431E-ABF0-7F6F905429E7}" type="pres">
      <dgm:prSet presAssocID="{13925291-7D22-4E0D-B404-06C86261F9DA}" presName="background2" presStyleLbl="node2" presStyleIdx="1" presStyleCnt="2"/>
      <dgm:spPr/>
    </dgm:pt>
    <dgm:pt modelId="{B5748E88-59DF-4E14-90DD-DBA5F39575A8}" type="pres">
      <dgm:prSet presAssocID="{13925291-7D22-4E0D-B404-06C86261F9DA}" presName="text2" presStyleLbl="fgAcc2" presStyleIdx="1" presStyleCnt="2">
        <dgm:presLayoutVars>
          <dgm:chPref val="3"/>
        </dgm:presLayoutVars>
      </dgm:prSet>
      <dgm:spPr/>
    </dgm:pt>
    <dgm:pt modelId="{3EC07EEE-3E55-4420-8155-3EFAC25696F8}" type="pres">
      <dgm:prSet presAssocID="{13925291-7D22-4E0D-B404-06C86261F9DA}" presName="hierChild3" presStyleCnt="0"/>
      <dgm:spPr/>
    </dgm:pt>
    <dgm:pt modelId="{2323364B-4475-4EC9-BD5F-E0146A3AD957}" type="pres">
      <dgm:prSet presAssocID="{A1F526A3-F8C6-41D1-A7A1-84B80CBDD7FB}" presName="hierRoot1" presStyleCnt="0"/>
      <dgm:spPr/>
    </dgm:pt>
    <dgm:pt modelId="{6B5BE9CD-6EC9-45D8-ACA9-2C1712EC4C74}" type="pres">
      <dgm:prSet presAssocID="{A1F526A3-F8C6-41D1-A7A1-84B80CBDD7FB}" presName="composite" presStyleCnt="0"/>
      <dgm:spPr/>
    </dgm:pt>
    <dgm:pt modelId="{9B847D3E-D2FE-471B-9175-3EFE727DAD17}" type="pres">
      <dgm:prSet presAssocID="{A1F526A3-F8C6-41D1-A7A1-84B80CBDD7FB}" presName="background" presStyleLbl="node0" presStyleIdx="2" presStyleCnt="4"/>
      <dgm:spPr/>
    </dgm:pt>
    <dgm:pt modelId="{1EB8B199-E51A-435B-B802-A812923E853C}" type="pres">
      <dgm:prSet presAssocID="{A1F526A3-F8C6-41D1-A7A1-84B80CBDD7FB}" presName="text" presStyleLbl="fgAcc0" presStyleIdx="2" presStyleCnt="4">
        <dgm:presLayoutVars>
          <dgm:chPref val="3"/>
        </dgm:presLayoutVars>
      </dgm:prSet>
      <dgm:spPr/>
    </dgm:pt>
    <dgm:pt modelId="{F30A1131-315A-4F17-8B12-4832932659E4}" type="pres">
      <dgm:prSet presAssocID="{A1F526A3-F8C6-41D1-A7A1-84B80CBDD7FB}" presName="hierChild2" presStyleCnt="0"/>
      <dgm:spPr/>
    </dgm:pt>
    <dgm:pt modelId="{50BEBB79-1B6E-4A45-B33B-2DEDB9945C22}" type="pres">
      <dgm:prSet presAssocID="{005813CA-64C7-4E71-956C-F05C7E198DA0}" presName="hierRoot1" presStyleCnt="0"/>
      <dgm:spPr/>
    </dgm:pt>
    <dgm:pt modelId="{F99A09AC-626F-45B0-B1E4-6732230FB96F}" type="pres">
      <dgm:prSet presAssocID="{005813CA-64C7-4E71-956C-F05C7E198DA0}" presName="composite" presStyleCnt="0"/>
      <dgm:spPr/>
    </dgm:pt>
    <dgm:pt modelId="{EEAD1D09-E10C-4047-9BDF-CFC85BB7EC56}" type="pres">
      <dgm:prSet presAssocID="{005813CA-64C7-4E71-956C-F05C7E198DA0}" presName="background" presStyleLbl="node0" presStyleIdx="3" presStyleCnt="4"/>
      <dgm:spPr/>
    </dgm:pt>
    <dgm:pt modelId="{8E2E00AE-296D-48F5-90A2-92957597F2D4}" type="pres">
      <dgm:prSet presAssocID="{005813CA-64C7-4E71-956C-F05C7E198DA0}" presName="text" presStyleLbl="fgAcc0" presStyleIdx="3" presStyleCnt="4">
        <dgm:presLayoutVars>
          <dgm:chPref val="3"/>
        </dgm:presLayoutVars>
      </dgm:prSet>
      <dgm:spPr/>
    </dgm:pt>
    <dgm:pt modelId="{5D7552DF-CDC5-4C59-9CD8-106C5211B1E3}" type="pres">
      <dgm:prSet presAssocID="{005813CA-64C7-4E71-956C-F05C7E198DA0}" presName="hierChild2" presStyleCnt="0"/>
      <dgm:spPr/>
    </dgm:pt>
  </dgm:ptLst>
  <dgm:cxnLst>
    <dgm:cxn modelId="{BE92BB0A-9A50-4A72-8CDE-AEBE7C4F1FFE}" srcId="{00244007-8C08-4E83-B44C-5A585414A73D}" destId="{77B6F903-828C-4ACD-A760-27FBE6F2693D}" srcOrd="1" destOrd="0" parTransId="{35BF8008-B4C3-4016-8BC9-0E3F5CBB4EBA}" sibTransId="{46870E1D-A500-4E8A-B859-FAB37CCB3E9A}"/>
    <dgm:cxn modelId="{5E050F1B-A11C-42A0-8A11-D554F3CE21EB}" srcId="{00244007-8C08-4E83-B44C-5A585414A73D}" destId="{A1F526A3-F8C6-41D1-A7A1-84B80CBDD7FB}" srcOrd="2" destOrd="0" parTransId="{F1076402-2F5D-48C1-9940-E93E62A24A55}" sibTransId="{35179DE1-FB3B-4F7A-8FAD-D36BB0D6260F}"/>
    <dgm:cxn modelId="{A30E5A29-0C0C-4E15-94F9-8ED9244CECB2}" type="presOf" srcId="{FDA87B56-D67C-4886-AB20-5A1E4311BB01}" destId="{61DF6CF4-D620-42F0-BC18-8EA006CA665A}" srcOrd="0" destOrd="0" presId="urn:microsoft.com/office/officeart/2005/8/layout/hierarchy1"/>
    <dgm:cxn modelId="{8BAD2A5B-2721-41F6-8749-7C71C920D9DB}" type="presOf" srcId="{410D387D-AB02-483D-A546-3E04A37F0430}" destId="{88A8E270-EA16-4B31-8B31-DD1640F4A0E8}" srcOrd="0" destOrd="0" presId="urn:microsoft.com/office/officeart/2005/8/layout/hierarchy1"/>
    <dgm:cxn modelId="{CDB0D15B-7A56-40AB-8DFD-D6903A7E05BA}" type="presOf" srcId="{A5748C53-DBDA-47F9-ACC0-2140C50063C5}" destId="{8E5CD98B-537A-4DBA-A939-E501ADB36587}" srcOrd="0" destOrd="0" presId="urn:microsoft.com/office/officeart/2005/8/layout/hierarchy1"/>
    <dgm:cxn modelId="{F61BCC4A-F174-44FF-B103-76D169E7679D}" type="presOf" srcId="{A040723D-44AE-4D0E-9058-BDF75F18D85A}" destId="{78DE717A-37A2-4D0C-A08B-A3D3B9934E96}" srcOrd="0" destOrd="0" presId="urn:microsoft.com/office/officeart/2005/8/layout/hierarchy1"/>
    <dgm:cxn modelId="{652CB453-4170-4139-80D8-715C8D832195}" type="presOf" srcId="{00244007-8C08-4E83-B44C-5A585414A73D}" destId="{D82BD16F-2894-4922-AD85-F4417BDD085E}" srcOrd="0" destOrd="0" presId="urn:microsoft.com/office/officeart/2005/8/layout/hierarchy1"/>
    <dgm:cxn modelId="{6B937479-567E-45DD-B0DF-035C27BE240A}" type="presOf" srcId="{005813CA-64C7-4E71-956C-F05C7E198DA0}" destId="{8E2E00AE-296D-48F5-90A2-92957597F2D4}" srcOrd="0" destOrd="0" presId="urn:microsoft.com/office/officeart/2005/8/layout/hierarchy1"/>
    <dgm:cxn modelId="{C85D847E-0675-4C54-8E09-0968EE382A15}" type="presOf" srcId="{77B6F903-828C-4ACD-A760-27FBE6F2693D}" destId="{77AABB98-CF10-4C3B-BDE8-6B8D48BE3716}" srcOrd="0" destOrd="0" presId="urn:microsoft.com/office/officeart/2005/8/layout/hierarchy1"/>
    <dgm:cxn modelId="{5701F67F-EF69-4B0C-A1FF-08E959400BA0}" srcId="{00244007-8C08-4E83-B44C-5A585414A73D}" destId="{A040723D-44AE-4D0E-9058-BDF75F18D85A}" srcOrd="0" destOrd="0" parTransId="{AACF03B8-9444-480A-8102-F50A57510F3E}" sibTransId="{005B87C5-A26C-427B-836A-A18609DD5042}"/>
    <dgm:cxn modelId="{6FA67592-C770-4B36-B3AD-E3FDBE16F025}" srcId="{77B6F903-828C-4ACD-A760-27FBE6F2693D}" destId="{A5748C53-DBDA-47F9-ACC0-2140C50063C5}" srcOrd="0" destOrd="0" parTransId="{FDA87B56-D67C-4886-AB20-5A1E4311BB01}" sibTransId="{3D078E07-0CA7-413B-9D37-10C29215F8C8}"/>
    <dgm:cxn modelId="{21BAC0C6-2E58-4B95-AE68-1561ACBC64D0}" srcId="{77B6F903-828C-4ACD-A760-27FBE6F2693D}" destId="{13925291-7D22-4E0D-B404-06C86261F9DA}" srcOrd="1" destOrd="0" parTransId="{410D387D-AB02-483D-A546-3E04A37F0430}" sibTransId="{88336D77-6981-481C-A5BC-A460D504FF03}"/>
    <dgm:cxn modelId="{23653CE4-1054-4D9C-94DB-B976703C3282}" srcId="{00244007-8C08-4E83-B44C-5A585414A73D}" destId="{005813CA-64C7-4E71-956C-F05C7E198DA0}" srcOrd="3" destOrd="0" parTransId="{15560398-2EC9-4ADD-B905-D79B628F9C36}" sibTransId="{6A4B9650-FBFC-468D-A195-4562AB21A3EF}"/>
    <dgm:cxn modelId="{63B05BFE-50D1-4312-BB41-B35E798A8805}" type="presOf" srcId="{13925291-7D22-4E0D-B404-06C86261F9DA}" destId="{B5748E88-59DF-4E14-90DD-DBA5F39575A8}" srcOrd="0" destOrd="0" presId="urn:microsoft.com/office/officeart/2005/8/layout/hierarchy1"/>
    <dgm:cxn modelId="{0DD2E9FF-7FE0-4FD8-A0FE-5A440D270413}" type="presOf" srcId="{A1F526A3-F8C6-41D1-A7A1-84B80CBDD7FB}" destId="{1EB8B199-E51A-435B-B802-A812923E853C}" srcOrd="0" destOrd="0" presId="urn:microsoft.com/office/officeart/2005/8/layout/hierarchy1"/>
    <dgm:cxn modelId="{0709E7D7-6B46-4708-BFA1-2118756E7CBC}" type="presParOf" srcId="{D82BD16F-2894-4922-AD85-F4417BDD085E}" destId="{CDCA8C95-B554-4FF9-BB21-8E5A771A2D35}" srcOrd="0" destOrd="0" presId="urn:microsoft.com/office/officeart/2005/8/layout/hierarchy1"/>
    <dgm:cxn modelId="{AAC666CE-3E00-46A3-B447-7972B3B286CE}" type="presParOf" srcId="{CDCA8C95-B554-4FF9-BB21-8E5A771A2D35}" destId="{00283152-A68C-43FD-A03C-4E66265D9069}" srcOrd="0" destOrd="0" presId="urn:microsoft.com/office/officeart/2005/8/layout/hierarchy1"/>
    <dgm:cxn modelId="{4BF49AE6-80DD-46AF-80C3-942CA10F9925}" type="presParOf" srcId="{00283152-A68C-43FD-A03C-4E66265D9069}" destId="{0B1F8417-9B25-47F9-949E-A2AB51CB9971}" srcOrd="0" destOrd="0" presId="urn:microsoft.com/office/officeart/2005/8/layout/hierarchy1"/>
    <dgm:cxn modelId="{C9788A12-622E-47C2-9A7C-4EC60354C7EF}" type="presParOf" srcId="{00283152-A68C-43FD-A03C-4E66265D9069}" destId="{78DE717A-37A2-4D0C-A08B-A3D3B9934E96}" srcOrd="1" destOrd="0" presId="urn:microsoft.com/office/officeart/2005/8/layout/hierarchy1"/>
    <dgm:cxn modelId="{DF9306D2-0459-4212-9F42-3C729B50A921}" type="presParOf" srcId="{CDCA8C95-B554-4FF9-BB21-8E5A771A2D35}" destId="{3F3A5CBD-6F5D-4232-8CC5-7B39E37606EA}" srcOrd="1" destOrd="0" presId="urn:microsoft.com/office/officeart/2005/8/layout/hierarchy1"/>
    <dgm:cxn modelId="{F38BB6C1-2C32-436A-8882-137442F0A156}" type="presParOf" srcId="{D82BD16F-2894-4922-AD85-F4417BDD085E}" destId="{AA1FC2F2-57C6-4141-A6E3-E9ED763E1DDB}" srcOrd="1" destOrd="0" presId="urn:microsoft.com/office/officeart/2005/8/layout/hierarchy1"/>
    <dgm:cxn modelId="{03509D9D-AB82-4434-BF10-C75294F7D159}" type="presParOf" srcId="{AA1FC2F2-57C6-4141-A6E3-E9ED763E1DDB}" destId="{47A3AF9B-3FC8-42AE-8721-F4DED3DED10F}" srcOrd="0" destOrd="0" presId="urn:microsoft.com/office/officeart/2005/8/layout/hierarchy1"/>
    <dgm:cxn modelId="{36644688-DAE5-478D-B6FF-F5AA76643459}" type="presParOf" srcId="{47A3AF9B-3FC8-42AE-8721-F4DED3DED10F}" destId="{41AE9062-E01A-4EE3-9E48-95C8B125B35B}" srcOrd="0" destOrd="0" presId="urn:microsoft.com/office/officeart/2005/8/layout/hierarchy1"/>
    <dgm:cxn modelId="{10BEE6D9-C2CE-48B6-9ED2-64EAD6FEE973}" type="presParOf" srcId="{47A3AF9B-3FC8-42AE-8721-F4DED3DED10F}" destId="{77AABB98-CF10-4C3B-BDE8-6B8D48BE3716}" srcOrd="1" destOrd="0" presId="urn:microsoft.com/office/officeart/2005/8/layout/hierarchy1"/>
    <dgm:cxn modelId="{D3417130-44B6-47F8-B85E-7D3B0BDE6C69}" type="presParOf" srcId="{AA1FC2F2-57C6-4141-A6E3-E9ED763E1DDB}" destId="{4FE5D019-27EC-4251-8950-DB655009EBA9}" srcOrd="1" destOrd="0" presId="urn:microsoft.com/office/officeart/2005/8/layout/hierarchy1"/>
    <dgm:cxn modelId="{A1D44B24-4BA0-4A6F-93AE-BCF3EA3CDE8C}" type="presParOf" srcId="{4FE5D019-27EC-4251-8950-DB655009EBA9}" destId="{61DF6CF4-D620-42F0-BC18-8EA006CA665A}" srcOrd="0" destOrd="0" presId="urn:microsoft.com/office/officeart/2005/8/layout/hierarchy1"/>
    <dgm:cxn modelId="{6A0A5187-7F6C-4228-9256-2B68103E459D}" type="presParOf" srcId="{4FE5D019-27EC-4251-8950-DB655009EBA9}" destId="{46EF611A-6F04-4052-9B15-9E1DD0CCAE29}" srcOrd="1" destOrd="0" presId="urn:microsoft.com/office/officeart/2005/8/layout/hierarchy1"/>
    <dgm:cxn modelId="{DA0EED18-C87D-4FE5-A3D7-83C3698BB213}" type="presParOf" srcId="{46EF611A-6F04-4052-9B15-9E1DD0CCAE29}" destId="{A71E7602-D29B-4ADB-B31B-7D5716B64884}" srcOrd="0" destOrd="0" presId="urn:microsoft.com/office/officeart/2005/8/layout/hierarchy1"/>
    <dgm:cxn modelId="{09832243-D63D-47BE-9A6B-83A24EA594E0}" type="presParOf" srcId="{A71E7602-D29B-4ADB-B31B-7D5716B64884}" destId="{D63FDE67-7186-4F5B-8FB6-6F37FECE2704}" srcOrd="0" destOrd="0" presId="urn:microsoft.com/office/officeart/2005/8/layout/hierarchy1"/>
    <dgm:cxn modelId="{B33F710F-D4A7-4472-8EA1-4097AB3B6B9F}" type="presParOf" srcId="{A71E7602-D29B-4ADB-B31B-7D5716B64884}" destId="{8E5CD98B-537A-4DBA-A939-E501ADB36587}" srcOrd="1" destOrd="0" presId="urn:microsoft.com/office/officeart/2005/8/layout/hierarchy1"/>
    <dgm:cxn modelId="{DE0DBA87-6F4A-49CD-9EBE-26EF3BE7FAF1}" type="presParOf" srcId="{46EF611A-6F04-4052-9B15-9E1DD0CCAE29}" destId="{64BDA5C1-FEE9-4ECB-A7AB-15D9578AF6E7}" srcOrd="1" destOrd="0" presId="urn:microsoft.com/office/officeart/2005/8/layout/hierarchy1"/>
    <dgm:cxn modelId="{F33BF3BD-23FE-4497-AF3B-D74AACF5492F}" type="presParOf" srcId="{4FE5D019-27EC-4251-8950-DB655009EBA9}" destId="{88A8E270-EA16-4B31-8B31-DD1640F4A0E8}" srcOrd="2" destOrd="0" presId="urn:microsoft.com/office/officeart/2005/8/layout/hierarchy1"/>
    <dgm:cxn modelId="{2372D513-26D7-4B7D-B77C-AFEFBC799CD5}" type="presParOf" srcId="{4FE5D019-27EC-4251-8950-DB655009EBA9}" destId="{85A14578-B3E2-4E9E-BB4F-DC2E7A8888E3}" srcOrd="3" destOrd="0" presId="urn:microsoft.com/office/officeart/2005/8/layout/hierarchy1"/>
    <dgm:cxn modelId="{C85C6626-2BFA-40E8-B01E-80953D8D876A}" type="presParOf" srcId="{85A14578-B3E2-4E9E-BB4F-DC2E7A8888E3}" destId="{E5112FA4-301E-4395-A14B-FD29B02610CF}" srcOrd="0" destOrd="0" presId="urn:microsoft.com/office/officeart/2005/8/layout/hierarchy1"/>
    <dgm:cxn modelId="{DA4E4300-FF87-4AC1-949A-947A992A1DD8}" type="presParOf" srcId="{E5112FA4-301E-4395-A14B-FD29B02610CF}" destId="{36405EF4-AE69-431E-ABF0-7F6F905429E7}" srcOrd="0" destOrd="0" presId="urn:microsoft.com/office/officeart/2005/8/layout/hierarchy1"/>
    <dgm:cxn modelId="{D8649491-E1E0-4881-B967-41E1C4A3BFE6}" type="presParOf" srcId="{E5112FA4-301E-4395-A14B-FD29B02610CF}" destId="{B5748E88-59DF-4E14-90DD-DBA5F39575A8}" srcOrd="1" destOrd="0" presId="urn:microsoft.com/office/officeart/2005/8/layout/hierarchy1"/>
    <dgm:cxn modelId="{EE356E13-DDA1-4FE3-9FA2-DE34A43B5156}" type="presParOf" srcId="{85A14578-B3E2-4E9E-BB4F-DC2E7A8888E3}" destId="{3EC07EEE-3E55-4420-8155-3EFAC25696F8}" srcOrd="1" destOrd="0" presId="urn:microsoft.com/office/officeart/2005/8/layout/hierarchy1"/>
    <dgm:cxn modelId="{708E362B-2BE2-46EC-8C7B-180ECB08A5B6}" type="presParOf" srcId="{D82BD16F-2894-4922-AD85-F4417BDD085E}" destId="{2323364B-4475-4EC9-BD5F-E0146A3AD957}" srcOrd="2" destOrd="0" presId="urn:microsoft.com/office/officeart/2005/8/layout/hierarchy1"/>
    <dgm:cxn modelId="{70982FE0-407F-447D-8D2E-7F7855CCA57E}" type="presParOf" srcId="{2323364B-4475-4EC9-BD5F-E0146A3AD957}" destId="{6B5BE9CD-6EC9-45D8-ACA9-2C1712EC4C74}" srcOrd="0" destOrd="0" presId="urn:microsoft.com/office/officeart/2005/8/layout/hierarchy1"/>
    <dgm:cxn modelId="{7C617E2F-6143-4B48-AA5A-94821A132956}" type="presParOf" srcId="{6B5BE9CD-6EC9-45D8-ACA9-2C1712EC4C74}" destId="{9B847D3E-D2FE-471B-9175-3EFE727DAD17}" srcOrd="0" destOrd="0" presId="urn:microsoft.com/office/officeart/2005/8/layout/hierarchy1"/>
    <dgm:cxn modelId="{E2173AF8-7A54-493C-A136-3438BBA06E71}" type="presParOf" srcId="{6B5BE9CD-6EC9-45D8-ACA9-2C1712EC4C74}" destId="{1EB8B199-E51A-435B-B802-A812923E853C}" srcOrd="1" destOrd="0" presId="urn:microsoft.com/office/officeart/2005/8/layout/hierarchy1"/>
    <dgm:cxn modelId="{B088A1E0-0747-4FBE-A12E-E5CB91DB5CCE}" type="presParOf" srcId="{2323364B-4475-4EC9-BD5F-E0146A3AD957}" destId="{F30A1131-315A-4F17-8B12-4832932659E4}" srcOrd="1" destOrd="0" presId="urn:microsoft.com/office/officeart/2005/8/layout/hierarchy1"/>
    <dgm:cxn modelId="{0FD54BB9-600E-4B79-80B4-73D303C2BF69}" type="presParOf" srcId="{D82BD16F-2894-4922-AD85-F4417BDD085E}" destId="{50BEBB79-1B6E-4A45-B33B-2DEDB9945C22}" srcOrd="3" destOrd="0" presId="urn:microsoft.com/office/officeart/2005/8/layout/hierarchy1"/>
    <dgm:cxn modelId="{3E66F2A4-1E72-4EDB-9274-C9D3C70EC78C}" type="presParOf" srcId="{50BEBB79-1B6E-4A45-B33B-2DEDB9945C22}" destId="{F99A09AC-626F-45B0-B1E4-6732230FB96F}" srcOrd="0" destOrd="0" presId="urn:microsoft.com/office/officeart/2005/8/layout/hierarchy1"/>
    <dgm:cxn modelId="{CC31B52A-AFDC-4394-B1DE-39AF8E8944D4}" type="presParOf" srcId="{F99A09AC-626F-45B0-B1E4-6732230FB96F}" destId="{EEAD1D09-E10C-4047-9BDF-CFC85BB7EC56}" srcOrd="0" destOrd="0" presId="urn:microsoft.com/office/officeart/2005/8/layout/hierarchy1"/>
    <dgm:cxn modelId="{141C39CF-4404-41C4-8776-B6B3F29E6016}" type="presParOf" srcId="{F99A09AC-626F-45B0-B1E4-6732230FB96F}" destId="{8E2E00AE-296D-48F5-90A2-92957597F2D4}" srcOrd="1" destOrd="0" presId="urn:microsoft.com/office/officeart/2005/8/layout/hierarchy1"/>
    <dgm:cxn modelId="{60292417-26A9-4D52-97FE-A07CA6D12BE5}" type="presParOf" srcId="{50BEBB79-1B6E-4A45-B33B-2DEDB9945C22}" destId="{5D7552DF-CDC5-4C59-9CD8-106C5211B1E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35FF10-153F-4218-AEDE-DF56E02716C7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B26103B-71B5-4F1A-A77F-FF569C9CCA80}">
      <dgm:prSet/>
      <dgm:spPr/>
      <dgm:t>
        <a:bodyPr/>
        <a:lstStyle/>
        <a:p>
          <a:r>
            <a:rPr lang="ru-RU" dirty="0"/>
            <a:t>Разбиваем все данные на </a:t>
          </a:r>
          <a:r>
            <a:rPr lang="ru-RU" b="1" dirty="0"/>
            <a:t>k равных частей</a:t>
          </a:r>
          <a:r>
            <a:rPr lang="ru-RU" dirty="0"/>
            <a:t> (например, на 5 частей — 5-fold).</a:t>
          </a:r>
          <a:endParaRPr lang="en-US" dirty="0"/>
        </a:p>
      </dgm:t>
    </dgm:pt>
    <dgm:pt modelId="{C11E107D-6DD8-43AC-AF59-38F153FE0567}" type="parTrans" cxnId="{363DB638-D674-4970-9C8D-14C8DF852F42}">
      <dgm:prSet/>
      <dgm:spPr/>
      <dgm:t>
        <a:bodyPr/>
        <a:lstStyle/>
        <a:p>
          <a:endParaRPr lang="en-US"/>
        </a:p>
      </dgm:t>
    </dgm:pt>
    <dgm:pt modelId="{D0882C43-2C10-4D4B-AE3F-74F8B4D95CA0}" type="sibTrans" cxnId="{363DB638-D674-4970-9C8D-14C8DF852F42}">
      <dgm:prSet/>
      <dgm:spPr/>
      <dgm:t>
        <a:bodyPr/>
        <a:lstStyle/>
        <a:p>
          <a:endParaRPr lang="en-US"/>
        </a:p>
      </dgm:t>
    </dgm:pt>
    <dgm:pt modelId="{BFF6A105-6706-4F63-8D02-A55E861FFFA7}">
      <dgm:prSet/>
      <dgm:spPr/>
      <dgm:t>
        <a:bodyPr/>
        <a:lstStyle/>
        <a:p>
          <a:r>
            <a:rPr lang="ru-RU" b="1"/>
            <a:t>Повторяем 5 раз</a:t>
          </a:r>
          <a:r>
            <a:rPr lang="ru-RU"/>
            <a:t>:</a:t>
          </a:r>
          <a:endParaRPr lang="en-US"/>
        </a:p>
      </dgm:t>
    </dgm:pt>
    <dgm:pt modelId="{E570D239-7E4E-4BB9-B444-F2919AD20A87}" type="parTrans" cxnId="{ABB7113A-0361-478B-8D08-FBACAAD708C8}">
      <dgm:prSet/>
      <dgm:spPr/>
      <dgm:t>
        <a:bodyPr/>
        <a:lstStyle/>
        <a:p>
          <a:endParaRPr lang="en-US"/>
        </a:p>
      </dgm:t>
    </dgm:pt>
    <dgm:pt modelId="{E723F144-E0C8-4118-BBB5-77B6215CB39E}" type="sibTrans" cxnId="{ABB7113A-0361-478B-8D08-FBACAAD708C8}">
      <dgm:prSet/>
      <dgm:spPr/>
      <dgm:t>
        <a:bodyPr/>
        <a:lstStyle/>
        <a:p>
          <a:endParaRPr lang="en-US"/>
        </a:p>
      </dgm:t>
    </dgm:pt>
    <dgm:pt modelId="{28D0DE07-3F97-4EDA-98DE-38D61047D948}">
      <dgm:prSet/>
      <dgm:spPr/>
      <dgm:t>
        <a:bodyPr/>
        <a:lstStyle/>
        <a:p>
          <a:r>
            <a:rPr lang="ru-RU"/>
            <a:t>каждый раз берём 1 часть как </a:t>
          </a:r>
          <a:r>
            <a:rPr lang="ru-RU" b="1"/>
            <a:t>тест</a:t>
          </a:r>
          <a:r>
            <a:rPr lang="ru-RU"/>
            <a:t>, остальные 4 — как </a:t>
          </a:r>
          <a:r>
            <a:rPr lang="ru-RU" b="1"/>
            <a:t>обучающая выборка</a:t>
          </a:r>
          <a:r>
            <a:rPr lang="ru-RU"/>
            <a:t>.</a:t>
          </a:r>
          <a:endParaRPr lang="en-US"/>
        </a:p>
      </dgm:t>
    </dgm:pt>
    <dgm:pt modelId="{F77BC119-75A0-4260-921D-42FA5164486E}" type="parTrans" cxnId="{66295B84-08B4-4E5E-AA48-66A266040CD1}">
      <dgm:prSet/>
      <dgm:spPr/>
      <dgm:t>
        <a:bodyPr/>
        <a:lstStyle/>
        <a:p>
          <a:endParaRPr lang="en-US"/>
        </a:p>
      </dgm:t>
    </dgm:pt>
    <dgm:pt modelId="{338E7BB3-0B0A-468A-A729-EAC7E9A69D98}" type="sibTrans" cxnId="{66295B84-08B4-4E5E-AA48-66A266040CD1}">
      <dgm:prSet/>
      <dgm:spPr/>
      <dgm:t>
        <a:bodyPr/>
        <a:lstStyle/>
        <a:p>
          <a:endParaRPr lang="en-US"/>
        </a:p>
      </dgm:t>
    </dgm:pt>
    <dgm:pt modelId="{5452D60C-01F7-4097-A527-9118FFAE7FC1}">
      <dgm:prSet/>
      <dgm:spPr/>
      <dgm:t>
        <a:bodyPr/>
        <a:lstStyle/>
        <a:p>
          <a:r>
            <a:rPr lang="ru-RU"/>
            <a:t>Обучаем и тестируем модель на каждом разбиении.</a:t>
          </a:r>
          <a:endParaRPr lang="en-US"/>
        </a:p>
      </dgm:t>
    </dgm:pt>
    <dgm:pt modelId="{AA9419DF-9B78-400E-8BAF-C681CCFCC181}" type="parTrans" cxnId="{21ECEAC8-4FAD-49FD-90DB-CBC582E3B36F}">
      <dgm:prSet/>
      <dgm:spPr/>
      <dgm:t>
        <a:bodyPr/>
        <a:lstStyle/>
        <a:p>
          <a:endParaRPr lang="en-US"/>
        </a:p>
      </dgm:t>
    </dgm:pt>
    <dgm:pt modelId="{492CD47C-A143-4E3E-83D9-40AEB0B0BD2F}" type="sibTrans" cxnId="{21ECEAC8-4FAD-49FD-90DB-CBC582E3B36F}">
      <dgm:prSet/>
      <dgm:spPr/>
      <dgm:t>
        <a:bodyPr/>
        <a:lstStyle/>
        <a:p>
          <a:endParaRPr lang="en-US"/>
        </a:p>
      </dgm:t>
    </dgm:pt>
    <dgm:pt modelId="{BA59B691-9A4E-49E3-AB17-92614AF8C95A}">
      <dgm:prSet/>
      <dgm:spPr/>
      <dgm:t>
        <a:bodyPr/>
        <a:lstStyle/>
        <a:p>
          <a:r>
            <a:rPr lang="ru-RU"/>
            <a:t>Считаем </a:t>
          </a:r>
          <a:r>
            <a:rPr lang="ru-RU" b="1"/>
            <a:t>среднюю точность</a:t>
          </a:r>
          <a:r>
            <a:rPr lang="ru-RU"/>
            <a:t> по всем 5 итерациям — это и будет надёжная оценка качества.</a:t>
          </a:r>
          <a:endParaRPr lang="en-US"/>
        </a:p>
      </dgm:t>
    </dgm:pt>
    <dgm:pt modelId="{000AEB18-82FB-4756-88E3-BA0F57476BA0}" type="parTrans" cxnId="{FC835E2A-28C8-40E1-B94D-4B2DE5F43D22}">
      <dgm:prSet/>
      <dgm:spPr/>
      <dgm:t>
        <a:bodyPr/>
        <a:lstStyle/>
        <a:p>
          <a:endParaRPr lang="en-US"/>
        </a:p>
      </dgm:t>
    </dgm:pt>
    <dgm:pt modelId="{2A793AC3-2E53-4666-9C1A-30BDEE4E522E}" type="sibTrans" cxnId="{FC835E2A-28C8-40E1-B94D-4B2DE5F43D22}">
      <dgm:prSet/>
      <dgm:spPr/>
      <dgm:t>
        <a:bodyPr/>
        <a:lstStyle/>
        <a:p>
          <a:endParaRPr lang="en-US"/>
        </a:p>
      </dgm:t>
    </dgm:pt>
    <dgm:pt modelId="{9B366E23-8C79-4C0F-AF47-4F96D4D6E82B}" type="pres">
      <dgm:prSet presAssocID="{9135FF10-153F-4218-AEDE-DF56E02716C7}" presName="outerComposite" presStyleCnt="0">
        <dgm:presLayoutVars>
          <dgm:chMax val="5"/>
          <dgm:dir/>
          <dgm:resizeHandles val="exact"/>
        </dgm:presLayoutVars>
      </dgm:prSet>
      <dgm:spPr/>
    </dgm:pt>
    <dgm:pt modelId="{C6C83A5D-F511-496E-9260-D2D914F524E5}" type="pres">
      <dgm:prSet presAssocID="{9135FF10-153F-4218-AEDE-DF56E02716C7}" presName="dummyMaxCanvas" presStyleCnt="0">
        <dgm:presLayoutVars/>
      </dgm:prSet>
      <dgm:spPr/>
    </dgm:pt>
    <dgm:pt modelId="{8452CA30-2407-418D-84AE-CAA89E60F63A}" type="pres">
      <dgm:prSet presAssocID="{9135FF10-153F-4218-AEDE-DF56E02716C7}" presName="FourNodes_1" presStyleLbl="node1" presStyleIdx="0" presStyleCnt="4">
        <dgm:presLayoutVars>
          <dgm:bulletEnabled val="1"/>
        </dgm:presLayoutVars>
      </dgm:prSet>
      <dgm:spPr/>
    </dgm:pt>
    <dgm:pt modelId="{7E23FD88-6BD3-46D6-B0E1-B8CEC61A4817}" type="pres">
      <dgm:prSet presAssocID="{9135FF10-153F-4218-AEDE-DF56E02716C7}" presName="FourNodes_2" presStyleLbl="node1" presStyleIdx="1" presStyleCnt="4">
        <dgm:presLayoutVars>
          <dgm:bulletEnabled val="1"/>
        </dgm:presLayoutVars>
      </dgm:prSet>
      <dgm:spPr/>
    </dgm:pt>
    <dgm:pt modelId="{C9128364-8BCF-4B1E-998B-12CCD68C378B}" type="pres">
      <dgm:prSet presAssocID="{9135FF10-153F-4218-AEDE-DF56E02716C7}" presName="FourNodes_3" presStyleLbl="node1" presStyleIdx="2" presStyleCnt="4">
        <dgm:presLayoutVars>
          <dgm:bulletEnabled val="1"/>
        </dgm:presLayoutVars>
      </dgm:prSet>
      <dgm:spPr/>
    </dgm:pt>
    <dgm:pt modelId="{D0FC7D7D-4675-484F-88A2-6D39D29B58EA}" type="pres">
      <dgm:prSet presAssocID="{9135FF10-153F-4218-AEDE-DF56E02716C7}" presName="FourNodes_4" presStyleLbl="node1" presStyleIdx="3" presStyleCnt="4">
        <dgm:presLayoutVars>
          <dgm:bulletEnabled val="1"/>
        </dgm:presLayoutVars>
      </dgm:prSet>
      <dgm:spPr/>
    </dgm:pt>
    <dgm:pt modelId="{5C1ECFC9-21CE-4D5B-A189-A44C20CB0C9C}" type="pres">
      <dgm:prSet presAssocID="{9135FF10-153F-4218-AEDE-DF56E02716C7}" presName="FourConn_1-2" presStyleLbl="fgAccFollowNode1" presStyleIdx="0" presStyleCnt="3">
        <dgm:presLayoutVars>
          <dgm:bulletEnabled val="1"/>
        </dgm:presLayoutVars>
      </dgm:prSet>
      <dgm:spPr/>
    </dgm:pt>
    <dgm:pt modelId="{DE2EE1EC-9C36-4C12-BC05-3B03217B932E}" type="pres">
      <dgm:prSet presAssocID="{9135FF10-153F-4218-AEDE-DF56E02716C7}" presName="FourConn_2-3" presStyleLbl="fgAccFollowNode1" presStyleIdx="1" presStyleCnt="3">
        <dgm:presLayoutVars>
          <dgm:bulletEnabled val="1"/>
        </dgm:presLayoutVars>
      </dgm:prSet>
      <dgm:spPr/>
    </dgm:pt>
    <dgm:pt modelId="{2C9A77B1-66C8-4BFB-A2D8-2AB6CA867723}" type="pres">
      <dgm:prSet presAssocID="{9135FF10-153F-4218-AEDE-DF56E02716C7}" presName="FourConn_3-4" presStyleLbl="fgAccFollowNode1" presStyleIdx="2" presStyleCnt="3">
        <dgm:presLayoutVars>
          <dgm:bulletEnabled val="1"/>
        </dgm:presLayoutVars>
      </dgm:prSet>
      <dgm:spPr/>
    </dgm:pt>
    <dgm:pt modelId="{D032611C-F288-48F4-86E7-0E8ECAA841FD}" type="pres">
      <dgm:prSet presAssocID="{9135FF10-153F-4218-AEDE-DF56E02716C7}" presName="FourNodes_1_text" presStyleLbl="node1" presStyleIdx="3" presStyleCnt="4">
        <dgm:presLayoutVars>
          <dgm:bulletEnabled val="1"/>
        </dgm:presLayoutVars>
      </dgm:prSet>
      <dgm:spPr/>
    </dgm:pt>
    <dgm:pt modelId="{5F0C3AE5-127F-42BF-8A12-24F0C4EF808C}" type="pres">
      <dgm:prSet presAssocID="{9135FF10-153F-4218-AEDE-DF56E02716C7}" presName="FourNodes_2_text" presStyleLbl="node1" presStyleIdx="3" presStyleCnt="4">
        <dgm:presLayoutVars>
          <dgm:bulletEnabled val="1"/>
        </dgm:presLayoutVars>
      </dgm:prSet>
      <dgm:spPr/>
    </dgm:pt>
    <dgm:pt modelId="{F48EF29D-3732-4980-ABA0-B63342E5B849}" type="pres">
      <dgm:prSet presAssocID="{9135FF10-153F-4218-AEDE-DF56E02716C7}" presName="FourNodes_3_text" presStyleLbl="node1" presStyleIdx="3" presStyleCnt="4">
        <dgm:presLayoutVars>
          <dgm:bulletEnabled val="1"/>
        </dgm:presLayoutVars>
      </dgm:prSet>
      <dgm:spPr/>
    </dgm:pt>
    <dgm:pt modelId="{38536501-BCDE-4A18-817E-D4945B272FF6}" type="pres">
      <dgm:prSet presAssocID="{9135FF10-153F-4218-AEDE-DF56E02716C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1F03F0E-68E4-41D4-9867-EF311A96C068}" type="presOf" srcId="{28D0DE07-3F97-4EDA-98DE-38D61047D948}" destId="{5F0C3AE5-127F-42BF-8A12-24F0C4EF808C}" srcOrd="1" destOrd="1" presId="urn:microsoft.com/office/officeart/2005/8/layout/vProcess5"/>
    <dgm:cxn modelId="{FC835E2A-28C8-40E1-B94D-4B2DE5F43D22}" srcId="{9135FF10-153F-4218-AEDE-DF56E02716C7}" destId="{BA59B691-9A4E-49E3-AB17-92614AF8C95A}" srcOrd="3" destOrd="0" parTransId="{000AEB18-82FB-4756-88E3-BA0F57476BA0}" sibTransId="{2A793AC3-2E53-4666-9C1A-30BDEE4E522E}"/>
    <dgm:cxn modelId="{363DB638-D674-4970-9C8D-14C8DF852F42}" srcId="{9135FF10-153F-4218-AEDE-DF56E02716C7}" destId="{0B26103B-71B5-4F1A-A77F-FF569C9CCA80}" srcOrd="0" destOrd="0" parTransId="{C11E107D-6DD8-43AC-AF59-38F153FE0567}" sibTransId="{D0882C43-2C10-4D4B-AE3F-74F8B4D95CA0}"/>
    <dgm:cxn modelId="{ABB7113A-0361-478B-8D08-FBACAAD708C8}" srcId="{9135FF10-153F-4218-AEDE-DF56E02716C7}" destId="{BFF6A105-6706-4F63-8D02-A55E861FFFA7}" srcOrd="1" destOrd="0" parTransId="{E570D239-7E4E-4BB9-B444-F2919AD20A87}" sibTransId="{E723F144-E0C8-4118-BBB5-77B6215CB39E}"/>
    <dgm:cxn modelId="{1E6E767F-BB83-4364-A625-478925D958E7}" type="presOf" srcId="{9135FF10-153F-4218-AEDE-DF56E02716C7}" destId="{9B366E23-8C79-4C0F-AF47-4F96D4D6E82B}" srcOrd="0" destOrd="0" presId="urn:microsoft.com/office/officeart/2005/8/layout/vProcess5"/>
    <dgm:cxn modelId="{66295B84-08B4-4E5E-AA48-66A266040CD1}" srcId="{BFF6A105-6706-4F63-8D02-A55E861FFFA7}" destId="{28D0DE07-3F97-4EDA-98DE-38D61047D948}" srcOrd="0" destOrd="0" parTransId="{F77BC119-75A0-4260-921D-42FA5164486E}" sibTransId="{338E7BB3-0B0A-468A-A729-EAC7E9A69D98}"/>
    <dgm:cxn modelId="{478F0B8A-5434-4140-8924-8CF382A0F0DE}" type="presOf" srcId="{28D0DE07-3F97-4EDA-98DE-38D61047D948}" destId="{7E23FD88-6BD3-46D6-B0E1-B8CEC61A4817}" srcOrd="0" destOrd="1" presId="urn:microsoft.com/office/officeart/2005/8/layout/vProcess5"/>
    <dgm:cxn modelId="{4B239E94-17F1-40A7-846D-68CFF7C31846}" type="presOf" srcId="{0B26103B-71B5-4F1A-A77F-FF569C9CCA80}" destId="{D032611C-F288-48F4-86E7-0E8ECAA841FD}" srcOrd="1" destOrd="0" presId="urn:microsoft.com/office/officeart/2005/8/layout/vProcess5"/>
    <dgm:cxn modelId="{F9C47699-EADA-4202-B4C2-783F03CB44B2}" type="presOf" srcId="{5452D60C-01F7-4097-A527-9118FFAE7FC1}" destId="{F48EF29D-3732-4980-ABA0-B63342E5B849}" srcOrd="1" destOrd="0" presId="urn:microsoft.com/office/officeart/2005/8/layout/vProcess5"/>
    <dgm:cxn modelId="{DB20AAA2-4398-4BD4-931C-B19A9CCCE506}" type="presOf" srcId="{D0882C43-2C10-4D4B-AE3F-74F8B4D95CA0}" destId="{5C1ECFC9-21CE-4D5B-A189-A44C20CB0C9C}" srcOrd="0" destOrd="0" presId="urn:microsoft.com/office/officeart/2005/8/layout/vProcess5"/>
    <dgm:cxn modelId="{B82338A7-16B3-4B53-8B21-464260B28A6B}" type="presOf" srcId="{BA59B691-9A4E-49E3-AB17-92614AF8C95A}" destId="{D0FC7D7D-4675-484F-88A2-6D39D29B58EA}" srcOrd="0" destOrd="0" presId="urn:microsoft.com/office/officeart/2005/8/layout/vProcess5"/>
    <dgm:cxn modelId="{E3C10DB0-3B51-4F29-83DB-BB9273D2ACCB}" type="presOf" srcId="{BA59B691-9A4E-49E3-AB17-92614AF8C95A}" destId="{38536501-BCDE-4A18-817E-D4945B272FF6}" srcOrd="1" destOrd="0" presId="urn:microsoft.com/office/officeart/2005/8/layout/vProcess5"/>
    <dgm:cxn modelId="{96CC08BC-4E1A-4504-AFAC-0F2ADB6C32C1}" type="presOf" srcId="{5452D60C-01F7-4097-A527-9118FFAE7FC1}" destId="{C9128364-8BCF-4B1E-998B-12CCD68C378B}" srcOrd="0" destOrd="0" presId="urn:microsoft.com/office/officeart/2005/8/layout/vProcess5"/>
    <dgm:cxn modelId="{6F53E1BF-63F2-4699-A6D2-48217F3DBCF8}" type="presOf" srcId="{BFF6A105-6706-4F63-8D02-A55E861FFFA7}" destId="{5F0C3AE5-127F-42BF-8A12-24F0C4EF808C}" srcOrd="1" destOrd="0" presId="urn:microsoft.com/office/officeart/2005/8/layout/vProcess5"/>
    <dgm:cxn modelId="{1BA5F3C7-0A9C-49B0-82E3-35D4A463681F}" type="presOf" srcId="{BFF6A105-6706-4F63-8D02-A55E861FFFA7}" destId="{7E23FD88-6BD3-46D6-B0E1-B8CEC61A4817}" srcOrd="0" destOrd="0" presId="urn:microsoft.com/office/officeart/2005/8/layout/vProcess5"/>
    <dgm:cxn modelId="{2B6187C8-49AB-45B6-BFCB-90BCEC7F0CD4}" type="presOf" srcId="{E723F144-E0C8-4118-BBB5-77B6215CB39E}" destId="{DE2EE1EC-9C36-4C12-BC05-3B03217B932E}" srcOrd="0" destOrd="0" presId="urn:microsoft.com/office/officeart/2005/8/layout/vProcess5"/>
    <dgm:cxn modelId="{21ECEAC8-4FAD-49FD-90DB-CBC582E3B36F}" srcId="{9135FF10-153F-4218-AEDE-DF56E02716C7}" destId="{5452D60C-01F7-4097-A527-9118FFAE7FC1}" srcOrd="2" destOrd="0" parTransId="{AA9419DF-9B78-400E-8BAF-C681CCFCC181}" sibTransId="{492CD47C-A143-4E3E-83D9-40AEB0B0BD2F}"/>
    <dgm:cxn modelId="{18C931CA-493C-4163-96BC-36C5EAECEF53}" type="presOf" srcId="{0B26103B-71B5-4F1A-A77F-FF569C9CCA80}" destId="{8452CA30-2407-418D-84AE-CAA89E60F63A}" srcOrd="0" destOrd="0" presId="urn:microsoft.com/office/officeart/2005/8/layout/vProcess5"/>
    <dgm:cxn modelId="{B164D7D4-6DD1-42ED-9B37-0C7874B5DEAC}" type="presOf" srcId="{492CD47C-A143-4E3E-83D9-40AEB0B0BD2F}" destId="{2C9A77B1-66C8-4BFB-A2D8-2AB6CA867723}" srcOrd="0" destOrd="0" presId="urn:microsoft.com/office/officeart/2005/8/layout/vProcess5"/>
    <dgm:cxn modelId="{E08ADD7C-B440-48CE-A139-A7D5EBD7C705}" type="presParOf" srcId="{9B366E23-8C79-4C0F-AF47-4F96D4D6E82B}" destId="{C6C83A5D-F511-496E-9260-D2D914F524E5}" srcOrd="0" destOrd="0" presId="urn:microsoft.com/office/officeart/2005/8/layout/vProcess5"/>
    <dgm:cxn modelId="{C2DA8363-FAB7-4AC7-AD1E-81D34A316017}" type="presParOf" srcId="{9B366E23-8C79-4C0F-AF47-4F96D4D6E82B}" destId="{8452CA30-2407-418D-84AE-CAA89E60F63A}" srcOrd="1" destOrd="0" presId="urn:microsoft.com/office/officeart/2005/8/layout/vProcess5"/>
    <dgm:cxn modelId="{EAFEFD95-7623-4788-812E-910CDCC08C73}" type="presParOf" srcId="{9B366E23-8C79-4C0F-AF47-4F96D4D6E82B}" destId="{7E23FD88-6BD3-46D6-B0E1-B8CEC61A4817}" srcOrd="2" destOrd="0" presId="urn:microsoft.com/office/officeart/2005/8/layout/vProcess5"/>
    <dgm:cxn modelId="{7F0DB2A1-C5B1-4798-A807-2DA3328EC74B}" type="presParOf" srcId="{9B366E23-8C79-4C0F-AF47-4F96D4D6E82B}" destId="{C9128364-8BCF-4B1E-998B-12CCD68C378B}" srcOrd="3" destOrd="0" presId="urn:microsoft.com/office/officeart/2005/8/layout/vProcess5"/>
    <dgm:cxn modelId="{C1A2E032-12F9-4DC3-9A82-494379299DC9}" type="presParOf" srcId="{9B366E23-8C79-4C0F-AF47-4F96D4D6E82B}" destId="{D0FC7D7D-4675-484F-88A2-6D39D29B58EA}" srcOrd="4" destOrd="0" presId="urn:microsoft.com/office/officeart/2005/8/layout/vProcess5"/>
    <dgm:cxn modelId="{EF81F585-6EDE-403F-ABA4-8E5AF64088EA}" type="presParOf" srcId="{9B366E23-8C79-4C0F-AF47-4F96D4D6E82B}" destId="{5C1ECFC9-21CE-4D5B-A189-A44C20CB0C9C}" srcOrd="5" destOrd="0" presId="urn:microsoft.com/office/officeart/2005/8/layout/vProcess5"/>
    <dgm:cxn modelId="{8A0375F1-0A89-4A8F-8F75-E12EA9A54ECF}" type="presParOf" srcId="{9B366E23-8C79-4C0F-AF47-4F96D4D6E82B}" destId="{DE2EE1EC-9C36-4C12-BC05-3B03217B932E}" srcOrd="6" destOrd="0" presId="urn:microsoft.com/office/officeart/2005/8/layout/vProcess5"/>
    <dgm:cxn modelId="{C6383DE2-106B-4308-BED3-F6FD732CCD9F}" type="presParOf" srcId="{9B366E23-8C79-4C0F-AF47-4F96D4D6E82B}" destId="{2C9A77B1-66C8-4BFB-A2D8-2AB6CA867723}" srcOrd="7" destOrd="0" presId="urn:microsoft.com/office/officeart/2005/8/layout/vProcess5"/>
    <dgm:cxn modelId="{248F0922-1D73-423E-A19C-FB95E3295DEB}" type="presParOf" srcId="{9B366E23-8C79-4C0F-AF47-4F96D4D6E82B}" destId="{D032611C-F288-48F4-86E7-0E8ECAA841FD}" srcOrd="8" destOrd="0" presId="urn:microsoft.com/office/officeart/2005/8/layout/vProcess5"/>
    <dgm:cxn modelId="{A781FF8A-295D-47A9-9660-501E72BB1E6B}" type="presParOf" srcId="{9B366E23-8C79-4C0F-AF47-4F96D4D6E82B}" destId="{5F0C3AE5-127F-42BF-8A12-24F0C4EF808C}" srcOrd="9" destOrd="0" presId="urn:microsoft.com/office/officeart/2005/8/layout/vProcess5"/>
    <dgm:cxn modelId="{337B5BAD-4332-4C01-A17B-A600FC1DB2AC}" type="presParOf" srcId="{9B366E23-8C79-4C0F-AF47-4F96D4D6E82B}" destId="{F48EF29D-3732-4980-ABA0-B63342E5B849}" srcOrd="10" destOrd="0" presId="urn:microsoft.com/office/officeart/2005/8/layout/vProcess5"/>
    <dgm:cxn modelId="{6FA18E57-A638-4FEB-A372-03729FD68575}" type="presParOf" srcId="{9B366E23-8C79-4C0F-AF47-4F96D4D6E82B}" destId="{38536501-BCDE-4A18-817E-D4945B272FF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FDF2B6-5FC9-4229-9A8C-4DB56202985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EE9424C-1CD6-44DA-B22C-9319EA09441A}">
      <dgm:prSet/>
      <dgm:spPr/>
      <dgm:t>
        <a:bodyPr/>
        <a:lstStyle/>
        <a:p>
          <a:r>
            <a:rPr lang="ru-RU" b="1"/>
            <a:t>Шаг градиента (learning rate)</a:t>
          </a:r>
          <a:r>
            <a:rPr lang="ru-RU"/>
            <a:t> — это как размер шага, который мы делаем, чтобы дойти до «лучшего» решения.</a:t>
          </a:r>
          <a:endParaRPr lang="en-US"/>
        </a:p>
      </dgm:t>
    </dgm:pt>
    <dgm:pt modelId="{95E92CA6-E3DB-446F-B70A-5B830DBCDADF}" type="parTrans" cxnId="{AD28F975-3C74-469A-B73B-B26B3E5138EE}">
      <dgm:prSet/>
      <dgm:spPr/>
      <dgm:t>
        <a:bodyPr/>
        <a:lstStyle/>
        <a:p>
          <a:endParaRPr lang="en-US"/>
        </a:p>
      </dgm:t>
    </dgm:pt>
    <dgm:pt modelId="{A25364FB-53BD-47D2-ACD4-C16E99E80C2C}" type="sibTrans" cxnId="{AD28F975-3C74-469A-B73B-B26B3E5138EE}">
      <dgm:prSet/>
      <dgm:spPr/>
      <dgm:t>
        <a:bodyPr/>
        <a:lstStyle/>
        <a:p>
          <a:endParaRPr lang="en-US"/>
        </a:p>
      </dgm:t>
    </dgm:pt>
    <dgm:pt modelId="{5600AC74-702F-4FBB-80FD-0CAC5CC57A36}">
      <dgm:prSet/>
      <dgm:spPr/>
      <dgm:t>
        <a:bodyPr/>
        <a:lstStyle/>
        <a:p>
          <a:r>
            <a:rPr lang="ru-RU"/>
            <a:t>Представьте, что мы идём по холмистой местности вниз к самой низкой точке (минимуму).</a:t>
          </a:r>
          <a:endParaRPr lang="en-US"/>
        </a:p>
      </dgm:t>
    </dgm:pt>
    <dgm:pt modelId="{758621A5-9C70-442C-A183-23361E962C7C}" type="parTrans" cxnId="{5EE6E0EF-4FA1-49AA-B78B-A21DC82BA3FA}">
      <dgm:prSet/>
      <dgm:spPr/>
      <dgm:t>
        <a:bodyPr/>
        <a:lstStyle/>
        <a:p>
          <a:endParaRPr lang="en-US"/>
        </a:p>
      </dgm:t>
    </dgm:pt>
    <dgm:pt modelId="{C564E206-C7A5-4A5D-9E83-EF6D59A72A15}" type="sibTrans" cxnId="{5EE6E0EF-4FA1-49AA-B78B-A21DC82BA3FA}">
      <dgm:prSet/>
      <dgm:spPr/>
      <dgm:t>
        <a:bodyPr/>
        <a:lstStyle/>
        <a:p>
          <a:endParaRPr lang="en-US"/>
        </a:p>
      </dgm:t>
    </dgm:pt>
    <dgm:pt modelId="{8208229B-D901-42F1-8647-BBC91378E518}">
      <dgm:prSet/>
      <dgm:spPr/>
      <dgm:t>
        <a:bodyPr/>
        <a:lstStyle/>
        <a:p>
          <a:r>
            <a:rPr lang="ru-RU"/>
            <a:t>Шаг градиента — это насколько далеко мы делаем шаг за один раз.</a:t>
          </a:r>
          <a:endParaRPr lang="en-US"/>
        </a:p>
      </dgm:t>
    </dgm:pt>
    <dgm:pt modelId="{CEBE5A7C-D346-48F4-8264-AC2DEBF30107}" type="parTrans" cxnId="{04F3BBDF-C8A9-43A3-8E83-5E86BE0C3A2E}">
      <dgm:prSet/>
      <dgm:spPr/>
      <dgm:t>
        <a:bodyPr/>
        <a:lstStyle/>
        <a:p>
          <a:endParaRPr lang="en-US"/>
        </a:p>
      </dgm:t>
    </dgm:pt>
    <dgm:pt modelId="{9FD92110-BCFC-4429-B57C-EB89B528CB8A}" type="sibTrans" cxnId="{04F3BBDF-C8A9-43A3-8E83-5E86BE0C3A2E}">
      <dgm:prSet/>
      <dgm:spPr/>
      <dgm:t>
        <a:bodyPr/>
        <a:lstStyle/>
        <a:p>
          <a:endParaRPr lang="en-US"/>
        </a:p>
      </dgm:t>
    </dgm:pt>
    <dgm:pt modelId="{15DD42DA-5C18-4533-B767-7FD4CE3CC41B}">
      <dgm:prSet/>
      <dgm:spPr/>
      <dgm:t>
        <a:bodyPr/>
        <a:lstStyle/>
        <a:p>
          <a:r>
            <a:rPr lang="ru-RU"/>
            <a:t>Если шаг слишком большой — можно перепрыгнуть минимальную точку и уйти дальше.</a:t>
          </a:r>
          <a:endParaRPr lang="en-US"/>
        </a:p>
      </dgm:t>
    </dgm:pt>
    <dgm:pt modelId="{C9B6424D-41AB-4D10-B06C-D9EF5E20F92F}" type="parTrans" cxnId="{945064B8-38A5-4220-815E-F5AC18907701}">
      <dgm:prSet/>
      <dgm:spPr/>
      <dgm:t>
        <a:bodyPr/>
        <a:lstStyle/>
        <a:p>
          <a:endParaRPr lang="en-US"/>
        </a:p>
      </dgm:t>
    </dgm:pt>
    <dgm:pt modelId="{4D6E6D5C-08A9-40C7-8428-DD4BFEB8FE73}" type="sibTrans" cxnId="{945064B8-38A5-4220-815E-F5AC18907701}">
      <dgm:prSet/>
      <dgm:spPr/>
      <dgm:t>
        <a:bodyPr/>
        <a:lstStyle/>
        <a:p>
          <a:endParaRPr lang="en-US"/>
        </a:p>
      </dgm:t>
    </dgm:pt>
    <dgm:pt modelId="{02CFDCA9-A361-4BB4-8ABF-9D9B5CEF9F7E}">
      <dgm:prSet/>
      <dgm:spPr/>
      <dgm:t>
        <a:bodyPr/>
        <a:lstStyle/>
        <a:p>
          <a:r>
            <a:rPr lang="ru-RU"/>
            <a:t>Если шаг слишком маленький — идти будешь очень медленно.</a:t>
          </a:r>
          <a:endParaRPr lang="en-US"/>
        </a:p>
      </dgm:t>
    </dgm:pt>
    <dgm:pt modelId="{2C8BD3FE-54B8-4D67-A31C-8469E050C68B}" type="parTrans" cxnId="{B2DA0AC3-C16B-42DE-B84D-775045CFA43F}">
      <dgm:prSet/>
      <dgm:spPr/>
      <dgm:t>
        <a:bodyPr/>
        <a:lstStyle/>
        <a:p>
          <a:endParaRPr lang="en-US"/>
        </a:p>
      </dgm:t>
    </dgm:pt>
    <dgm:pt modelId="{8F474A4E-B4C8-4160-B9F6-DF5028DF163A}" type="sibTrans" cxnId="{B2DA0AC3-C16B-42DE-B84D-775045CFA43F}">
      <dgm:prSet/>
      <dgm:spPr/>
      <dgm:t>
        <a:bodyPr/>
        <a:lstStyle/>
        <a:p>
          <a:endParaRPr lang="en-US"/>
        </a:p>
      </dgm:t>
    </dgm:pt>
    <dgm:pt modelId="{60BA52A0-7C12-4088-BE46-F6E47F5D0571}" type="pres">
      <dgm:prSet presAssocID="{AEFDF2B6-5FC9-4229-9A8C-4DB562029853}" presName="vert0" presStyleCnt="0">
        <dgm:presLayoutVars>
          <dgm:dir/>
          <dgm:animOne val="branch"/>
          <dgm:animLvl val="lvl"/>
        </dgm:presLayoutVars>
      </dgm:prSet>
      <dgm:spPr/>
    </dgm:pt>
    <dgm:pt modelId="{CC924F9C-DA2D-4FD3-8D84-5FE8C66A66AA}" type="pres">
      <dgm:prSet presAssocID="{9EE9424C-1CD6-44DA-B22C-9319EA09441A}" presName="thickLine" presStyleLbl="alignNode1" presStyleIdx="0" presStyleCnt="5"/>
      <dgm:spPr/>
    </dgm:pt>
    <dgm:pt modelId="{4EC6B11F-8A2C-4F9D-BAE4-46260CDCEFB3}" type="pres">
      <dgm:prSet presAssocID="{9EE9424C-1CD6-44DA-B22C-9319EA09441A}" presName="horz1" presStyleCnt="0"/>
      <dgm:spPr/>
    </dgm:pt>
    <dgm:pt modelId="{5152003F-8C22-4214-8771-0224E11D81DF}" type="pres">
      <dgm:prSet presAssocID="{9EE9424C-1CD6-44DA-B22C-9319EA09441A}" presName="tx1" presStyleLbl="revTx" presStyleIdx="0" presStyleCnt="5"/>
      <dgm:spPr/>
    </dgm:pt>
    <dgm:pt modelId="{CDD97298-BEC3-4FCC-BA35-9B6600D34F8C}" type="pres">
      <dgm:prSet presAssocID="{9EE9424C-1CD6-44DA-B22C-9319EA09441A}" presName="vert1" presStyleCnt="0"/>
      <dgm:spPr/>
    </dgm:pt>
    <dgm:pt modelId="{FA7E2AD6-0E11-4E8B-B917-C2A3AAC44163}" type="pres">
      <dgm:prSet presAssocID="{5600AC74-702F-4FBB-80FD-0CAC5CC57A36}" presName="thickLine" presStyleLbl="alignNode1" presStyleIdx="1" presStyleCnt="5"/>
      <dgm:spPr/>
    </dgm:pt>
    <dgm:pt modelId="{AF02DFA1-489D-44A6-BC2C-B4D72C53C859}" type="pres">
      <dgm:prSet presAssocID="{5600AC74-702F-4FBB-80FD-0CAC5CC57A36}" presName="horz1" presStyleCnt="0"/>
      <dgm:spPr/>
    </dgm:pt>
    <dgm:pt modelId="{1361133C-664E-4FC3-85E0-80FF5CC1FB24}" type="pres">
      <dgm:prSet presAssocID="{5600AC74-702F-4FBB-80FD-0CAC5CC57A36}" presName="tx1" presStyleLbl="revTx" presStyleIdx="1" presStyleCnt="5"/>
      <dgm:spPr/>
    </dgm:pt>
    <dgm:pt modelId="{F34801ED-45D6-4166-B289-4C30F0909152}" type="pres">
      <dgm:prSet presAssocID="{5600AC74-702F-4FBB-80FD-0CAC5CC57A36}" presName="vert1" presStyleCnt="0"/>
      <dgm:spPr/>
    </dgm:pt>
    <dgm:pt modelId="{3C893C4E-265E-499C-BA42-D96DDBCD6A23}" type="pres">
      <dgm:prSet presAssocID="{8208229B-D901-42F1-8647-BBC91378E518}" presName="thickLine" presStyleLbl="alignNode1" presStyleIdx="2" presStyleCnt="5"/>
      <dgm:spPr/>
    </dgm:pt>
    <dgm:pt modelId="{F1472810-DBF7-4C53-BCEC-0D73D9156A31}" type="pres">
      <dgm:prSet presAssocID="{8208229B-D901-42F1-8647-BBC91378E518}" presName="horz1" presStyleCnt="0"/>
      <dgm:spPr/>
    </dgm:pt>
    <dgm:pt modelId="{30997221-5C8D-44BD-ACA5-9A5174148EF9}" type="pres">
      <dgm:prSet presAssocID="{8208229B-D901-42F1-8647-BBC91378E518}" presName="tx1" presStyleLbl="revTx" presStyleIdx="2" presStyleCnt="5"/>
      <dgm:spPr/>
    </dgm:pt>
    <dgm:pt modelId="{8A7B0962-A375-4CFB-A0FE-C6573CC61439}" type="pres">
      <dgm:prSet presAssocID="{8208229B-D901-42F1-8647-BBC91378E518}" presName="vert1" presStyleCnt="0"/>
      <dgm:spPr/>
    </dgm:pt>
    <dgm:pt modelId="{3B25D38D-60D3-47E5-B935-351C6E1C6CE0}" type="pres">
      <dgm:prSet presAssocID="{15DD42DA-5C18-4533-B767-7FD4CE3CC41B}" presName="thickLine" presStyleLbl="alignNode1" presStyleIdx="3" presStyleCnt="5"/>
      <dgm:spPr/>
    </dgm:pt>
    <dgm:pt modelId="{76B76CC9-0F29-402E-ACD4-B9EF78C20A44}" type="pres">
      <dgm:prSet presAssocID="{15DD42DA-5C18-4533-B767-7FD4CE3CC41B}" presName="horz1" presStyleCnt="0"/>
      <dgm:spPr/>
    </dgm:pt>
    <dgm:pt modelId="{C790DD26-F1B3-4204-8C79-B6B48EE6B6BC}" type="pres">
      <dgm:prSet presAssocID="{15DD42DA-5C18-4533-B767-7FD4CE3CC41B}" presName="tx1" presStyleLbl="revTx" presStyleIdx="3" presStyleCnt="5"/>
      <dgm:spPr/>
    </dgm:pt>
    <dgm:pt modelId="{A801862B-3BD8-4158-A0FF-109F910C3B12}" type="pres">
      <dgm:prSet presAssocID="{15DD42DA-5C18-4533-B767-7FD4CE3CC41B}" presName="vert1" presStyleCnt="0"/>
      <dgm:spPr/>
    </dgm:pt>
    <dgm:pt modelId="{D8377A18-8D19-4532-BD7B-E1AA1B63D32F}" type="pres">
      <dgm:prSet presAssocID="{02CFDCA9-A361-4BB4-8ABF-9D9B5CEF9F7E}" presName="thickLine" presStyleLbl="alignNode1" presStyleIdx="4" presStyleCnt="5"/>
      <dgm:spPr/>
    </dgm:pt>
    <dgm:pt modelId="{15F4EB79-C204-457B-A6B1-3AE437C9E609}" type="pres">
      <dgm:prSet presAssocID="{02CFDCA9-A361-4BB4-8ABF-9D9B5CEF9F7E}" presName="horz1" presStyleCnt="0"/>
      <dgm:spPr/>
    </dgm:pt>
    <dgm:pt modelId="{BD90658D-9308-4ACE-A4F0-DCE9C8B31FA5}" type="pres">
      <dgm:prSet presAssocID="{02CFDCA9-A361-4BB4-8ABF-9D9B5CEF9F7E}" presName="tx1" presStyleLbl="revTx" presStyleIdx="4" presStyleCnt="5"/>
      <dgm:spPr/>
    </dgm:pt>
    <dgm:pt modelId="{0771EB7C-1D85-49CC-A905-B626933234DE}" type="pres">
      <dgm:prSet presAssocID="{02CFDCA9-A361-4BB4-8ABF-9D9B5CEF9F7E}" presName="vert1" presStyleCnt="0"/>
      <dgm:spPr/>
    </dgm:pt>
  </dgm:ptLst>
  <dgm:cxnLst>
    <dgm:cxn modelId="{28391731-B35E-4E44-9DBE-BC74975D5AD3}" type="presOf" srcId="{15DD42DA-5C18-4533-B767-7FD4CE3CC41B}" destId="{C790DD26-F1B3-4204-8C79-B6B48EE6B6BC}" srcOrd="0" destOrd="0" presId="urn:microsoft.com/office/officeart/2008/layout/LinedList"/>
    <dgm:cxn modelId="{97BCBE4A-18CA-4F1F-BD4E-2DB221A3E629}" type="presOf" srcId="{9EE9424C-1CD6-44DA-B22C-9319EA09441A}" destId="{5152003F-8C22-4214-8771-0224E11D81DF}" srcOrd="0" destOrd="0" presId="urn:microsoft.com/office/officeart/2008/layout/LinedList"/>
    <dgm:cxn modelId="{AD28F975-3C74-469A-B73B-B26B3E5138EE}" srcId="{AEFDF2B6-5FC9-4229-9A8C-4DB562029853}" destId="{9EE9424C-1CD6-44DA-B22C-9319EA09441A}" srcOrd="0" destOrd="0" parTransId="{95E92CA6-E3DB-446F-B70A-5B830DBCDADF}" sibTransId="{A25364FB-53BD-47D2-ACD4-C16E99E80C2C}"/>
    <dgm:cxn modelId="{33619497-FF08-46B0-B75C-3457AED9403A}" type="presOf" srcId="{5600AC74-702F-4FBB-80FD-0CAC5CC57A36}" destId="{1361133C-664E-4FC3-85E0-80FF5CC1FB24}" srcOrd="0" destOrd="0" presId="urn:microsoft.com/office/officeart/2008/layout/LinedList"/>
    <dgm:cxn modelId="{5AC11C9A-D3DD-4153-8B4D-996D3CF89E44}" type="presOf" srcId="{AEFDF2B6-5FC9-4229-9A8C-4DB562029853}" destId="{60BA52A0-7C12-4088-BE46-F6E47F5D0571}" srcOrd="0" destOrd="0" presId="urn:microsoft.com/office/officeart/2008/layout/LinedList"/>
    <dgm:cxn modelId="{945064B8-38A5-4220-815E-F5AC18907701}" srcId="{AEFDF2B6-5FC9-4229-9A8C-4DB562029853}" destId="{15DD42DA-5C18-4533-B767-7FD4CE3CC41B}" srcOrd="3" destOrd="0" parTransId="{C9B6424D-41AB-4D10-B06C-D9EF5E20F92F}" sibTransId="{4D6E6D5C-08A9-40C7-8428-DD4BFEB8FE73}"/>
    <dgm:cxn modelId="{111CBDBB-16DB-4DFB-B74C-1A7FB0BBC031}" type="presOf" srcId="{8208229B-D901-42F1-8647-BBC91378E518}" destId="{30997221-5C8D-44BD-ACA5-9A5174148EF9}" srcOrd="0" destOrd="0" presId="urn:microsoft.com/office/officeart/2008/layout/LinedList"/>
    <dgm:cxn modelId="{B2DA0AC3-C16B-42DE-B84D-775045CFA43F}" srcId="{AEFDF2B6-5FC9-4229-9A8C-4DB562029853}" destId="{02CFDCA9-A361-4BB4-8ABF-9D9B5CEF9F7E}" srcOrd="4" destOrd="0" parTransId="{2C8BD3FE-54B8-4D67-A31C-8469E050C68B}" sibTransId="{8F474A4E-B4C8-4160-B9F6-DF5028DF163A}"/>
    <dgm:cxn modelId="{9B5C24D8-3F1D-4208-A470-8713B29E8506}" type="presOf" srcId="{02CFDCA9-A361-4BB4-8ABF-9D9B5CEF9F7E}" destId="{BD90658D-9308-4ACE-A4F0-DCE9C8B31FA5}" srcOrd="0" destOrd="0" presId="urn:microsoft.com/office/officeart/2008/layout/LinedList"/>
    <dgm:cxn modelId="{04F3BBDF-C8A9-43A3-8E83-5E86BE0C3A2E}" srcId="{AEFDF2B6-5FC9-4229-9A8C-4DB562029853}" destId="{8208229B-D901-42F1-8647-BBC91378E518}" srcOrd="2" destOrd="0" parTransId="{CEBE5A7C-D346-48F4-8264-AC2DEBF30107}" sibTransId="{9FD92110-BCFC-4429-B57C-EB89B528CB8A}"/>
    <dgm:cxn modelId="{5EE6E0EF-4FA1-49AA-B78B-A21DC82BA3FA}" srcId="{AEFDF2B6-5FC9-4229-9A8C-4DB562029853}" destId="{5600AC74-702F-4FBB-80FD-0CAC5CC57A36}" srcOrd="1" destOrd="0" parTransId="{758621A5-9C70-442C-A183-23361E962C7C}" sibTransId="{C564E206-C7A5-4A5D-9E83-EF6D59A72A15}"/>
    <dgm:cxn modelId="{606B544B-D744-41C6-A514-75041D3AA376}" type="presParOf" srcId="{60BA52A0-7C12-4088-BE46-F6E47F5D0571}" destId="{CC924F9C-DA2D-4FD3-8D84-5FE8C66A66AA}" srcOrd="0" destOrd="0" presId="urn:microsoft.com/office/officeart/2008/layout/LinedList"/>
    <dgm:cxn modelId="{E7A22C8A-A4CE-43DC-A70B-BE227C4237AE}" type="presParOf" srcId="{60BA52A0-7C12-4088-BE46-F6E47F5D0571}" destId="{4EC6B11F-8A2C-4F9D-BAE4-46260CDCEFB3}" srcOrd="1" destOrd="0" presId="urn:microsoft.com/office/officeart/2008/layout/LinedList"/>
    <dgm:cxn modelId="{C91818BC-C9EB-46E2-8264-0129C4515654}" type="presParOf" srcId="{4EC6B11F-8A2C-4F9D-BAE4-46260CDCEFB3}" destId="{5152003F-8C22-4214-8771-0224E11D81DF}" srcOrd="0" destOrd="0" presId="urn:microsoft.com/office/officeart/2008/layout/LinedList"/>
    <dgm:cxn modelId="{4AEE7520-EE7D-4A28-8AF1-478A331795DC}" type="presParOf" srcId="{4EC6B11F-8A2C-4F9D-BAE4-46260CDCEFB3}" destId="{CDD97298-BEC3-4FCC-BA35-9B6600D34F8C}" srcOrd="1" destOrd="0" presId="urn:microsoft.com/office/officeart/2008/layout/LinedList"/>
    <dgm:cxn modelId="{68B81563-8720-4021-8CC7-46A04236B6FE}" type="presParOf" srcId="{60BA52A0-7C12-4088-BE46-F6E47F5D0571}" destId="{FA7E2AD6-0E11-4E8B-B917-C2A3AAC44163}" srcOrd="2" destOrd="0" presId="urn:microsoft.com/office/officeart/2008/layout/LinedList"/>
    <dgm:cxn modelId="{16414BAF-59CA-46E6-95A8-967489C0C07F}" type="presParOf" srcId="{60BA52A0-7C12-4088-BE46-F6E47F5D0571}" destId="{AF02DFA1-489D-44A6-BC2C-B4D72C53C859}" srcOrd="3" destOrd="0" presId="urn:microsoft.com/office/officeart/2008/layout/LinedList"/>
    <dgm:cxn modelId="{D539932E-BEC2-48CC-BF19-A8F9B133ACDB}" type="presParOf" srcId="{AF02DFA1-489D-44A6-BC2C-B4D72C53C859}" destId="{1361133C-664E-4FC3-85E0-80FF5CC1FB24}" srcOrd="0" destOrd="0" presId="urn:microsoft.com/office/officeart/2008/layout/LinedList"/>
    <dgm:cxn modelId="{7E1CA9BF-2631-4A4D-9604-2C9B9354BAD3}" type="presParOf" srcId="{AF02DFA1-489D-44A6-BC2C-B4D72C53C859}" destId="{F34801ED-45D6-4166-B289-4C30F0909152}" srcOrd="1" destOrd="0" presId="urn:microsoft.com/office/officeart/2008/layout/LinedList"/>
    <dgm:cxn modelId="{698C35BE-B40E-42F9-8F42-A131EDBC7BF1}" type="presParOf" srcId="{60BA52A0-7C12-4088-BE46-F6E47F5D0571}" destId="{3C893C4E-265E-499C-BA42-D96DDBCD6A23}" srcOrd="4" destOrd="0" presId="urn:microsoft.com/office/officeart/2008/layout/LinedList"/>
    <dgm:cxn modelId="{780F7FA2-9C76-4692-B22C-6DE53D23BCD8}" type="presParOf" srcId="{60BA52A0-7C12-4088-BE46-F6E47F5D0571}" destId="{F1472810-DBF7-4C53-BCEC-0D73D9156A31}" srcOrd="5" destOrd="0" presId="urn:microsoft.com/office/officeart/2008/layout/LinedList"/>
    <dgm:cxn modelId="{E6B57455-D9AD-4532-BA6D-D150D0FEF11F}" type="presParOf" srcId="{F1472810-DBF7-4C53-BCEC-0D73D9156A31}" destId="{30997221-5C8D-44BD-ACA5-9A5174148EF9}" srcOrd="0" destOrd="0" presId="urn:microsoft.com/office/officeart/2008/layout/LinedList"/>
    <dgm:cxn modelId="{05FD612E-B0CC-43B1-ABE2-0BB08AC97696}" type="presParOf" srcId="{F1472810-DBF7-4C53-BCEC-0D73D9156A31}" destId="{8A7B0962-A375-4CFB-A0FE-C6573CC61439}" srcOrd="1" destOrd="0" presId="urn:microsoft.com/office/officeart/2008/layout/LinedList"/>
    <dgm:cxn modelId="{FEBC9429-DB59-4E27-9E88-E6185B67A428}" type="presParOf" srcId="{60BA52A0-7C12-4088-BE46-F6E47F5D0571}" destId="{3B25D38D-60D3-47E5-B935-351C6E1C6CE0}" srcOrd="6" destOrd="0" presId="urn:microsoft.com/office/officeart/2008/layout/LinedList"/>
    <dgm:cxn modelId="{3FD22DDB-B99F-4979-B08C-B394CAD8D644}" type="presParOf" srcId="{60BA52A0-7C12-4088-BE46-F6E47F5D0571}" destId="{76B76CC9-0F29-402E-ACD4-B9EF78C20A44}" srcOrd="7" destOrd="0" presId="urn:microsoft.com/office/officeart/2008/layout/LinedList"/>
    <dgm:cxn modelId="{36AAB6A3-2C8B-49A5-8810-1181894D6945}" type="presParOf" srcId="{76B76CC9-0F29-402E-ACD4-B9EF78C20A44}" destId="{C790DD26-F1B3-4204-8C79-B6B48EE6B6BC}" srcOrd="0" destOrd="0" presId="urn:microsoft.com/office/officeart/2008/layout/LinedList"/>
    <dgm:cxn modelId="{C904D6F4-23D0-4AA8-9467-16A125B9FF08}" type="presParOf" srcId="{76B76CC9-0F29-402E-ACD4-B9EF78C20A44}" destId="{A801862B-3BD8-4158-A0FF-109F910C3B12}" srcOrd="1" destOrd="0" presId="urn:microsoft.com/office/officeart/2008/layout/LinedList"/>
    <dgm:cxn modelId="{00AD9B3A-BF64-414D-B543-9901397964CA}" type="presParOf" srcId="{60BA52A0-7C12-4088-BE46-F6E47F5D0571}" destId="{D8377A18-8D19-4532-BD7B-E1AA1B63D32F}" srcOrd="8" destOrd="0" presId="urn:microsoft.com/office/officeart/2008/layout/LinedList"/>
    <dgm:cxn modelId="{090B4F59-DF75-41BA-8814-77E8DA4FFC17}" type="presParOf" srcId="{60BA52A0-7C12-4088-BE46-F6E47F5D0571}" destId="{15F4EB79-C204-457B-A6B1-3AE437C9E609}" srcOrd="9" destOrd="0" presId="urn:microsoft.com/office/officeart/2008/layout/LinedList"/>
    <dgm:cxn modelId="{88964337-603F-4E11-8BFC-66841B4251A2}" type="presParOf" srcId="{15F4EB79-C204-457B-A6B1-3AE437C9E609}" destId="{BD90658D-9308-4ACE-A4F0-DCE9C8B31FA5}" srcOrd="0" destOrd="0" presId="urn:microsoft.com/office/officeart/2008/layout/LinedList"/>
    <dgm:cxn modelId="{4BB3C364-D05E-4F83-A6EE-277E0E5C230A}" type="presParOf" srcId="{15F4EB79-C204-457B-A6B1-3AE437C9E609}" destId="{0771EB7C-1D85-49CC-A905-B626933234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2F5D3-C839-4E90-8683-1F611678DF0E}">
      <dsp:nvSpPr>
        <dsp:cNvPr id="0" name=""/>
        <dsp:cNvSpPr/>
      </dsp:nvSpPr>
      <dsp:spPr>
        <a:xfrm>
          <a:off x="743415" y="313"/>
          <a:ext cx="2876556" cy="1725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Предсказание стоимости акций;</a:t>
          </a:r>
          <a:endParaRPr lang="en-US" sz="2300" kern="1200"/>
        </a:p>
      </dsp:txBody>
      <dsp:txXfrm>
        <a:off x="743415" y="313"/>
        <a:ext cx="2876556" cy="1725934"/>
      </dsp:txXfrm>
    </dsp:sp>
    <dsp:sp modelId="{A02106F3-6748-4A30-93AC-F8FAE1E69ECB}">
      <dsp:nvSpPr>
        <dsp:cNvPr id="0" name=""/>
        <dsp:cNvSpPr/>
      </dsp:nvSpPr>
      <dsp:spPr>
        <a:xfrm>
          <a:off x="3907627" y="313"/>
          <a:ext cx="2876556" cy="17259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Предсказание температуры воздуха в ближайшем будущем;</a:t>
          </a:r>
          <a:endParaRPr lang="en-US" sz="2300" kern="1200"/>
        </a:p>
      </dsp:txBody>
      <dsp:txXfrm>
        <a:off x="3907627" y="313"/>
        <a:ext cx="2876556" cy="1725934"/>
      </dsp:txXfrm>
    </dsp:sp>
    <dsp:sp modelId="{F6EABDF0-CA6C-4605-9D93-672FE2EC0448}">
      <dsp:nvSpPr>
        <dsp:cNvPr id="0" name=""/>
        <dsp:cNvSpPr/>
      </dsp:nvSpPr>
      <dsp:spPr>
        <a:xfrm>
          <a:off x="7071840" y="313"/>
          <a:ext cx="2876556" cy="17259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Рекомендательные системы в маркетплейсах и сервисах по типу СберЗвук.</a:t>
          </a:r>
          <a:endParaRPr lang="en-US" sz="2300" kern="1200"/>
        </a:p>
      </dsp:txBody>
      <dsp:txXfrm>
        <a:off x="7071840" y="313"/>
        <a:ext cx="2876556" cy="1725934"/>
      </dsp:txXfrm>
    </dsp:sp>
    <dsp:sp modelId="{C81C5DAC-6897-41B8-AFF1-A9E63A72ED37}">
      <dsp:nvSpPr>
        <dsp:cNvPr id="0" name=""/>
        <dsp:cNvSpPr/>
      </dsp:nvSpPr>
      <dsp:spPr>
        <a:xfrm>
          <a:off x="743415" y="2013902"/>
          <a:ext cx="2876556" cy="17259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Беспилотные автомобили;</a:t>
          </a:r>
          <a:endParaRPr lang="en-US" sz="2300" kern="1200"/>
        </a:p>
      </dsp:txBody>
      <dsp:txXfrm>
        <a:off x="743415" y="2013902"/>
        <a:ext cx="2876556" cy="1725934"/>
      </dsp:txXfrm>
    </dsp:sp>
    <dsp:sp modelId="{813E580A-FA62-4344-9F1F-74A5A04A45E6}">
      <dsp:nvSpPr>
        <dsp:cNvPr id="0" name=""/>
        <dsp:cNvSpPr/>
      </dsp:nvSpPr>
      <dsp:spPr>
        <a:xfrm>
          <a:off x="3907627" y="2013902"/>
          <a:ext cx="2876556" cy="172593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Генерация новых изображений по описанию;</a:t>
          </a:r>
          <a:endParaRPr lang="en-US" sz="2300" kern="1200"/>
        </a:p>
      </dsp:txBody>
      <dsp:txXfrm>
        <a:off x="3907627" y="2013902"/>
        <a:ext cx="2876556" cy="1725934"/>
      </dsp:txXfrm>
    </dsp:sp>
    <dsp:sp modelId="{3998A1A1-4B94-49E4-88AD-9B782F9FBC7E}">
      <dsp:nvSpPr>
        <dsp:cNvPr id="0" name=""/>
        <dsp:cNvSpPr/>
      </dsp:nvSpPr>
      <dsp:spPr>
        <a:xfrm>
          <a:off x="7071840" y="2013902"/>
          <a:ext cx="2876556" cy="1725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Предсказание третичной структуры белков по их молекулам;</a:t>
          </a:r>
          <a:endParaRPr lang="en-US" sz="2300" kern="1200"/>
        </a:p>
      </dsp:txBody>
      <dsp:txXfrm>
        <a:off x="7071840" y="2013902"/>
        <a:ext cx="2876556" cy="17259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0BB97-F604-43C7-B8D4-CE8A42C081A4}">
      <dsp:nvSpPr>
        <dsp:cNvPr id="0" name=""/>
        <dsp:cNvSpPr/>
      </dsp:nvSpPr>
      <dsp:spPr>
        <a:xfrm>
          <a:off x="0" y="17484"/>
          <a:ext cx="1069126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/>
            <a:t>Предсказание курса евро к доллару на следующий день.</a:t>
          </a:r>
          <a:endParaRPr lang="en-US" sz="1400" b="1" kern="1200" dirty="0"/>
        </a:p>
      </dsp:txBody>
      <dsp:txXfrm>
        <a:off x="36553" y="54037"/>
        <a:ext cx="10618159" cy="675694"/>
      </dsp:txXfrm>
    </dsp:sp>
    <dsp:sp modelId="{494DF87F-D679-440B-89AE-681216652F3B}">
      <dsp:nvSpPr>
        <dsp:cNvPr id="0" name=""/>
        <dsp:cNvSpPr/>
      </dsp:nvSpPr>
      <dsp:spPr>
        <a:xfrm>
          <a:off x="0" y="881484"/>
          <a:ext cx="1069126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/>
            <a:t>Стилизация текста. Например, перевод на бюрократический язык: «Пиппина и Мерри похитили!» ↦↦ «Граждане Тук, Перегрин Паладинович, 2990 года рождения, и Брендибак, Мериадок Сарадокович, 2982 года рождения, были похищены неустановленными лицами».</a:t>
          </a:r>
          <a:endParaRPr lang="en-US" sz="1400" b="1" kern="1200"/>
        </a:p>
      </dsp:txBody>
      <dsp:txXfrm>
        <a:off x="36553" y="918037"/>
        <a:ext cx="10618159" cy="675694"/>
      </dsp:txXfrm>
    </dsp:sp>
    <dsp:sp modelId="{A1E876CD-35BA-44E4-9F89-F5CC8B08A452}">
      <dsp:nvSpPr>
        <dsp:cNvPr id="0" name=""/>
        <dsp:cNvSpPr/>
      </dsp:nvSpPr>
      <dsp:spPr>
        <a:xfrm>
          <a:off x="0" y="1745484"/>
          <a:ext cx="1069126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/>
            <a:t>Детектирование котиков на изображении.</a:t>
          </a:r>
          <a:endParaRPr lang="en-US" sz="1400" b="1" kern="1200"/>
        </a:p>
      </dsp:txBody>
      <dsp:txXfrm>
        <a:off x="36553" y="1782037"/>
        <a:ext cx="10618159" cy="675694"/>
      </dsp:txXfrm>
    </dsp:sp>
    <dsp:sp modelId="{720981CC-69E9-4F51-932E-CB0DB49DC4FA}">
      <dsp:nvSpPr>
        <dsp:cNvPr id="0" name=""/>
        <dsp:cNvSpPr/>
      </dsp:nvSpPr>
      <dsp:spPr>
        <a:xfrm>
          <a:off x="0" y="2609484"/>
          <a:ext cx="1069126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/>
            <a:t>Обучение робокота запрыгивать на стол из произвольной позы.</a:t>
          </a:r>
          <a:endParaRPr lang="en-US" sz="1400" b="1" kern="1200"/>
        </a:p>
      </dsp:txBody>
      <dsp:txXfrm>
        <a:off x="36553" y="2646037"/>
        <a:ext cx="10618159" cy="675694"/>
      </dsp:txXfrm>
    </dsp:sp>
    <dsp:sp modelId="{24DE9820-5404-440F-9693-237262872FAA}">
      <dsp:nvSpPr>
        <dsp:cNvPr id="0" name=""/>
        <dsp:cNvSpPr/>
      </dsp:nvSpPr>
      <dsp:spPr>
        <a:xfrm>
          <a:off x="0" y="3473484"/>
          <a:ext cx="10691265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/>
            <a:t>Поиск наборов товаров, которые посетители супермаркета часто покупают вместе.</a:t>
          </a:r>
          <a:endParaRPr lang="en-US" sz="1400" b="1" kern="1200"/>
        </a:p>
      </dsp:txBody>
      <dsp:txXfrm>
        <a:off x="36553" y="3510037"/>
        <a:ext cx="10618159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E270-EA16-4B31-8B31-DD1640F4A0E8}">
      <dsp:nvSpPr>
        <dsp:cNvPr id="0" name=""/>
        <dsp:cNvSpPr/>
      </dsp:nvSpPr>
      <dsp:spPr>
        <a:xfrm>
          <a:off x="3854899" y="1426811"/>
          <a:ext cx="1366756" cy="6504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3263"/>
              </a:lnTo>
              <a:lnTo>
                <a:pt x="1366756" y="443263"/>
              </a:lnTo>
              <a:lnTo>
                <a:pt x="1366756" y="65045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F6CF4-D620-42F0-BC18-8EA006CA665A}">
      <dsp:nvSpPr>
        <dsp:cNvPr id="0" name=""/>
        <dsp:cNvSpPr/>
      </dsp:nvSpPr>
      <dsp:spPr>
        <a:xfrm>
          <a:off x="2488143" y="1426811"/>
          <a:ext cx="1366756" cy="650451"/>
        </a:xfrm>
        <a:custGeom>
          <a:avLst/>
          <a:gdLst/>
          <a:ahLst/>
          <a:cxnLst/>
          <a:rect l="0" t="0" r="0" b="0"/>
          <a:pathLst>
            <a:path>
              <a:moveTo>
                <a:pt x="1366756" y="0"/>
              </a:moveTo>
              <a:lnTo>
                <a:pt x="1366756" y="443263"/>
              </a:lnTo>
              <a:lnTo>
                <a:pt x="0" y="443263"/>
              </a:lnTo>
              <a:lnTo>
                <a:pt x="0" y="65045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1F8417-9B25-47F9-949E-A2AB51CB9971}">
      <dsp:nvSpPr>
        <dsp:cNvPr id="0" name=""/>
        <dsp:cNvSpPr/>
      </dsp:nvSpPr>
      <dsp:spPr>
        <a:xfrm>
          <a:off x="3132" y="6627"/>
          <a:ext cx="2236509" cy="142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E717A-37A2-4D0C-A08B-A3D3B9934E96}">
      <dsp:nvSpPr>
        <dsp:cNvPr id="0" name=""/>
        <dsp:cNvSpPr/>
      </dsp:nvSpPr>
      <dsp:spPr>
        <a:xfrm>
          <a:off x="251633" y="242703"/>
          <a:ext cx="2236509" cy="1420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Нечётное k предпочтительно при бинарной классификации (2 класса), чтобы не было ничьей. </a:t>
          </a:r>
          <a:endParaRPr lang="en-US" sz="1500" kern="1200"/>
        </a:p>
      </dsp:txBody>
      <dsp:txXfrm>
        <a:off x="293229" y="284299"/>
        <a:ext cx="2153317" cy="1336991"/>
      </dsp:txXfrm>
    </dsp:sp>
    <dsp:sp modelId="{41AE9062-E01A-4EE3-9E48-95C8B125B35B}">
      <dsp:nvSpPr>
        <dsp:cNvPr id="0" name=""/>
        <dsp:cNvSpPr/>
      </dsp:nvSpPr>
      <dsp:spPr>
        <a:xfrm>
          <a:off x="2736644" y="6627"/>
          <a:ext cx="2236509" cy="142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ABB98-CF10-4C3B-BDE8-6B8D48BE3716}">
      <dsp:nvSpPr>
        <dsp:cNvPr id="0" name=""/>
        <dsp:cNvSpPr/>
      </dsp:nvSpPr>
      <dsp:spPr>
        <a:xfrm>
          <a:off x="2985145" y="242703"/>
          <a:ext cx="2236509" cy="1420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Обычно пробуют разные значения k (например, от 1 до √n) и:</a:t>
          </a:r>
          <a:endParaRPr lang="en-US" sz="1500" kern="1200"/>
        </a:p>
      </dsp:txBody>
      <dsp:txXfrm>
        <a:off x="3026741" y="284299"/>
        <a:ext cx="2153317" cy="1336991"/>
      </dsp:txXfrm>
    </dsp:sp>
    <dsp:sp modelId="{D63FDE67-7186-4F5B-8FB6-6F37FECE2704}">
      <dsp:nvSpPr>
        <dsp:cNvPr id="0" name=""/>
        <dsp:cNvSpPr/>
      </dsp:nvSpPr>
      <dsp:spPr>
        <a:xfrm>
          <a:off x="1369888" y="2077262"/>
          <a:ext cx="2236509" cy="14201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CD98B-537A-4DBA-A939-E501ADB36587}">
      <dsp:nvSpPr>
        <dsp:cNvPr id="0" name=""/>
        <dsp:cNvSpPr/>
      </dsp:nvSpPr>
      <dsp:spPr>
        <a:xfrm>
          <a:off x="1618389" y="2313338"/>
          <a:ext cx="2236509" cy="1420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Проверяют точность на отложенной выборке (валидация).</a:t>
          </a:r>
          <a:endParaRPr lang="en-US" sz="1500" kern="1200"/>
        </a:p>
      </dsp:txBody>
      <dsp:txXfrm>
        <a:off x="1659985" y="2354934"/>
        <a:ext cx="2153317" cy="1336991"/>
      </dsp:txXfrm>
    </dsp:sp>
    <dsp:sp modelId="{36405EF4-AE69-431E-ABF0-7F6F905429E7}">
      <dsp:nvSpPr>
        <dsp:cNvPr id="0" name=""/>
        <dsp:cNvSpPr/>
      </dsp:nvSpPr>
      <dsp:spPr>
        <a:xfrm>
          <a:off x="4103400" y="2077262"/>
          <a:ext cx="2236509" cy="14201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48E88-59DF-4E14-90DD-DBA5F39575A8}">
      <dsp:nvSpPr>
        <dsp:cNvPr id="0" name=""/>
        <dsp:cNvSpPr/>
      </dsp:nvSpPr>
      <dsp:spPr>
        <a:xfrm>
          <a:off x="4351901" y="2313338"/>
          <a:ext cx="2236509" cy="1420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Используют кросс-валидацию, чтобы найти k, дающий наименьшую ошибку.</a:t>
          </a:r>
          <a:endParaRPr lang="en-US" sz="1500" kern="1200"/>
        </a:p>
      </dsp:txBody>
      <dsp:txXfrm>
        <a:off x="4393497" y="2354934"/>
        <a:ext cx="2153317" cy="1336991"/>
      </dsp:txXfrm>
    </dsp:sp>
    <dsp:sp modelId="{9B847D3E-D2FE-471B-9175-3EFE727DAD17}">
      <dsp:nvSpPr>
        <dsp:cNvPr id="0" name=""/>
        <dsp:cNvSpPr/>
      </dsp:nvSpPr>
      <dsp:spPr>
        <a:xfrm>
          <a:off x="5470156" y="6627"/>
          <a:ext cx="2236509" cy="142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8B199-E51A-435B-B802-A812923E853C}">
      <dsp:nvSpPr>
        <dsp:cNvPr id="0" name=""/>
        <dsp:cNvSpPr/>
      </dsp:nvSpPr>
      <dsp:spPr>
        <a:xfrm>
          <a:off x="5718657" y="242703"/>
          <a:ext cx="2236509" cy="1420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Маленький k (например, 1) может "шуметь" (чувствительно к выбросам).</a:t>
          </a:r>
          <a:endParaRPr lang="en-US" sz="1500" kern="1200"/>
        </a:p>
      </dsp:txBody>
      <dsp:txXfrm>
        <a:off x="5760253" y="284299"/>
        <a:ext cx="2153317" cy="1336991"/>
      </dsp:txXfrm>
    </dsp:sp>
    <dsp:sp modelId="{EEAD1D09-E10C-4047-9BDF-CFC85BB7EC56}">
      <dsp:nvSpPr>
        <dsp:cNvPr id="0" name=""/>
        <dsp:cNvSpPr/>
      </dsp:nvSpPr>
      <dsp:spPr>
        <a:xfrm>
          <a:off x="8203668" y="6627"/>
          <a:ext cx="2236509" cy="1420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E00AE-296D-48F5-90A2-92957597F2D4}">
      <dsp:nvSpPr>
        <dsp:cNvPr id="0" name=""/>
        <dsp:cNvSpPr/>
      </dsp:nvSpPr>
      <dsp:spPr>
        <a:xfrm>
          <a:off x="8452169" y="242703"/>
          <a:ext cx="2236509" cy="14201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Большой k сглаживает, но может терять локальные особенности.</a:t>
          </a:r>
          <a:endParaRPr lang="en-US" sz="1500" kern="1200"/>
        </a:p>
      </dsp:txBody>
      <dsp:txXfrm>
        <a:off x="8493765" y="284299"/>
        <a:ext cx="2153317" cy="13369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2CA30-2407-418D-84AE-CAA89E60F63A}">
      <dsp:nvSpPr>
        <dsp:cNvPr id="0" name=""/>
        <dsp:cNvSpPr/>
      </dsp:nvSpPr>
      <dsp:spPr>
        <a:xfrm>
          <a:off x="0" y="0"/>
          <a:ext cx="8503920" cy="8486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Разбиваем все данные на </a:t>
          </a:r>
          <a:r>
            <a:rPr lang="ru-RU" sz="1900" b="1" kern="1200" dirty="0"/>
            <a:t>k равных частей</a:t>
          </a:r>
          <a:r>
            <a:rPr lang="ru-RU" sz="1900" kern="1200" dirty="0"/>
            <a:t> (например, на 5 частей — 5-fold).</a:t>
          </a:r>
          <a:endParaRPr lang="en-US" sz="1900" kern="1200" dirty="0"/>
        </a:p>
      </dsp:txBody>
      <dsp:txXfrm>
        <a:off x="24857" y="24857"/>
        <a:ext cx="7516417" cy="798963"/>
      </dsp:txXfrm>
    </dsp:sp>
    <dsp:sp modelId="{7E23FD88-6BD3-46D6-B0E1-B8CEC61A4817}">
      <dsp:nvSpPr>
        <dsp:cNvPr id="0" name=""/>
        <dsp:cNvSpPr/>
      </dsp:nvSpPr>
      <dsp:spPr>
        <a:xfrm>
          <a:off x="712203" y="1002982"/>
          <a:ext cx="8503920" cy="8486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b="1" kern="1200"/>
            <a:t>Повторяем 5 раз</a:t>
          </a:r>
          <a:r>
            <a:rPr lang="ru-RU" sz="1900" kern="1200"/>
            <a:t>:</a:t>
          </a:r>
          <a:endParaRPr lang="en-U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500" kern="1200"/>
            <a:t>каждый раз берём 1 часть как </a:t>
          </a:r>
          <a:r>
            <a:rPr lang="ru-RU" sz="1500" b="1" kern="1200"/>
            <a:t>тест</a:t>
          </a:r>
          <a:r>
            <a:rPr lang="ru-RU" sz="1500" kern="1200"/>
            <a:t>, остальные 4 — как </a:t>
          </a:r>
          <a:r>
            <a:rPr lang="ru-RU" sz="1500" b="1" kern="1200"/>
            <a:t>обучающая выборка</a:t>
          </a:r>
          <a:r>
            <a:rPr lang="ru-RU" sz="1500" kern="1200"/>
            <a:t>.</a:t>
          </a:r>
          <a:endParaRPr lang="en-US" sz="1500" kern="1200"/>
        </a:p>
      </dsp:txBody>
      <dsp:txXfrm>
        <a:off x="737060" y="1027839"/>
        <a:ext cx="7190362" cy="798963"/>
      </dsp:txXfrm>
    </dsp:sp>
    <dsp:sp modelId="{C9128364-8BCF-4B1E-998B-12CCD68C378B}">
      <dsp:nvSpPr>
        <dsp:cNvPr id="0" name=""/>
        <dsp:cNvSpPr/>
      </dsp:nvSpPr>
      <dsp:spPr>
        <a:xfrm>
          <a:off x="1413776" y="2005965"/>
          <a:ext cx="8503920" cy="8486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Обучаем и тестируем модель на каждом разбиении.</a:t>
          </a:r>
          <a:endParaRPr lang="en-US" sz="1900" kern="1200"/>
        </a:p>
      </dsp:txBody>
      <dsp:txXfrm>
        <a:off x="1438633" y="2030822"/>
        <a:ext cx="7200992" cy="798963"/>
      </dsp:txXfrm>
    </dsp:sp>
    <dsp:sp modelId="{D0FC7D7D-4675-484F-88A2-6D39D29B58EA}">
      <dsp:nvSpPr>
        <dsp:cNvPr id="0" name=""/>
        <dsp:cNvSpPr/>
      </dsp:nvSpPr>
      <dsp:spPr>
        <a:xfrm>
          <a:off x="2125979" y="3008948"/>
          <a:ext cx="8503920" cy="8486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Считаем </a:t>
          </a:r>
          <a:r>
            <a:rPr lang="ru-RU" sz="1900" b="1" kern="1200"/>
            <a:t>среднюю точность</a:t>
          </a:r>
          <a:r>
            <a:rPr lang="ru-RU" sz="1900" kern="1200"/>
            <a:t> по всем 5 итерациям — это и будет надёжная оценка качества.</a:t>
          </a:r>
          <a:endParaRPr lang="en-US" sz="1900" kern="1200"/>
        </a:p>
      </dsp:txBody>
      <dsp:txXfrm>
        <a:off x="2150836" y="3033805"/>
        <a:ext cx="7190362" cy="798963"/>
      </dsp:txXfrm>
    </dsp:sp>
    <dsp:sp modelId="{5C1ECFC9-21CE-4D5B-A189-A44C20CB0C9C}">
      <dsp:nvSpPr>
        <dsp:cNvPr id="0" name=""/>
        <dsp:cNvSpPr/>
      </dsp:nvSpPr>
      <dsp:spPr>
        <a:xfrm>
          <a:off x="7952279" y="650009"/>
          <a:ext cx="551640" cy="551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076398" y="650009"/>
        <a:ext cx="303402" cy="415109"/>
      </dsp:txXfrm>
    </dsp:sp>
    <dsp:sp modelId="{DE2EE1EC-9C36-4C12-BC05-3B03217B932E}">
      <dsp:nvSpPr>
        <dsp:cNvPr id="0" name=""/>
        <dsp:cNvSpPr/>
      </dsp:nvSpPr>
      <dsp:spPr>
        <a:xfrm>
          <a:off x="8664482" y="1652992"/>
          <a:ext cx="551640" cy="551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788601" y="1652992"/>
        <a:ext cx="303402" cy="415109"/>
      </dsp:txXfrm>
    </dsp:sp>
    <dsp:sp modelId="{2C9A77B1-66C8-4BFB-A2D8-2AB6CA867723}">
      <dsp:nvSpPr>
        <dsp:cNvPr id="0" name=""/>
        <dsp:cNvSpPr/>
      </dsp:nvSpPr>
      <dsp:spPr>
        <a:xfrm>
          <a:off x="9366056" y="2655975"/>
          <a:ext cx="551640" cy="551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9490175" y="2655975"/>
        <a:ext cx="303402" cy="4151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24F9C-DA2D-4FD3-8D84-5FE8C66A66AA}">
      <dsp:nvSpPr>
        <dsp:cNvPr id="0" name=""/>
        <dsp:cNvSpPr/>
      </dsp:nvSpPr>
      <dsp:spPr>
        <a:xfrm>
          <a:off x="0" y="659"/>
          <a:ext cx="744220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2003F-8C22-4214-8771-0224E11D81DF}">
      <dsp:nvSpPr>
        <dsp:cNvPr id="0" name=""/>
        <dsp:cNvSpPr/>
      </dsp:nvSpPr>
      <dsp:spPr>
        <a:xfrm>
          <a:off x="0" y="659"/>
          <a:ext cx="7442201" cy="107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/>
            <a:t>Шаг градиента (learning rate)</a:t>
          </a:r>
          <a:r>
            <a:rPr lang="ru-RU" sz="2200" kern="1200"/>
            <a:t> — это как размер шага, который мы делаем, чтобы дойти до «лучшего» решения.</a:t>
          </a:r>
          <a:endParaRPr lang="en-US" sz="2200" kern="1200"/>
        </a:p>
      </dsp:txBody>
      <dsp:txXfrm>
        <a:off x="0" y="659"/>
        <a:ext cx="7442201" cy="1079793"/>
      </dsp:txXfrm>
    </dsp:sp>
    <dsp:sp modelId="{FA7E2AD6-0E11-4E8B-B917-C2A3AAC44163}">
      <dsp:nvSpPr>
        <dsp:cNvPr id="0" name=""/>
        <dsp:cNvSpPr/>
      </dsp:nvSpPr>
      <dsp:spPr>
        <a:xfrm>
          <a:off x="0" y="1080452"/>
          <a:ext cx="7442201" cy="0"/>
        </a:xfrm>
        <a:prstGeom prst="line">
          <a:avLst/>
        </a:prstGeom>
        <a:solidFill>
          <a:schemeClr val="accent2">
            <a:hueOff val="-101803"/>
            <a:satOff val="-873"/>
            <a:lumOff val="-5784"/>
            <a:alphaOff val="0"/>
          </a:schemeClr>
        </a:solidFill>
        <a:ln w="12700" cap="flat" cmpd="sng" algn="ctr">
          <a:solidFill>
            <a:schemeClr val="accent2">
              <a:hueOff val="-101803"/>
              <a:satOff val="-873"/>
              <a:lumOff val="-5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1133C-664E-4FC3-85E0-80FF5CC1FB24}">
      <dsp:nvSpPr>
        <dsp:cNvPr id="0" name=""/>
        <dsp:cNvSpPr/>
      </dsp:nvSpPr>
      <dsp:spPr>
        <a:xfrm>
          <a:off x="0" y="1080452"/>
          <a:ext cx="7442201" cy="107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Представьте, что мы идём по холмистой местности вниз к самой низкой точке (минимуму).</a:t>
          </a:r>
          <a:endParaRPr lang="en-US" sz="2200" kern="1200"/>
        </a:p>
      </dsp:txBody>
      <dsp:txXfrm>
        <a:off x="0" y="1080452"/>
        <a:ext cx="7442201" cy="1079793"/>
      </dsp:txXfrm>
    </dsp:sp>
    <dsp:sp modelId="{3C893C4E-265E-499C-BA42-D96DDBCD6A23}">
      <dsp:nvSpPr>
        <dsp:cNvPr id="0" name=""/>
        <dsp:cNvSpPr/>
      </dsp:nvSpPr>
      <dsp:spPr>
        <a:xfrm>
          <a:off x="0" y="2160245"/>
          <a:ext cx="7442201" cy="0"/>
        </a:xfrm>
        <a:prstGeom prst="line">
          <a:avLst/>
        </a:prstGeom>
        <a:solidFill>
          <a:schemeClr val="accent2">
            <a:hueOff val="-203606"/>
            <a:satOff val="-1745"/>
            <a:lumOff val="-11568"/>
            <a:alphaOff val="0"/>
          </a:schemeClr>
        </a:solidFill>
        <a:ln w="12700" cap="flat" cmpd="sng" algn="ctr">
          <a:solidFill>
            <a:schemeClr val="accent2">
              <a:hueOff val="-203606"/>
              <a:satOff val="-1745"/>
              <a:lumOff val="-1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97221-5C8D-44BD-ACA5-9A5174148EF9}">
      <dsp:nvSpPr>
        <dsp:cNvPr id="0" name=""/>
        <dsp:cNvSpPr/>
      </dsp:nvSpPr>
      <dsp:spPr>
        <a:xfrm>
          <a:off x="0" y="2160245"/>
          <a:ext cx="7442201" cy="107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Шаг градиента — это насколько далеко мы делаем шаг за один раз.</a:t>
          </a:r>
          <a:endParaRPr lang="en-US" sz="2200" kern="1200"/>
        </a:p>
      </dsp:txBody>
      <dsp:txXfrm>
        <a:off x="0" y="2160245"/>
        <a:ext cx="7442201" cy="1079793"/>
      </dsp:txXfrm>
    </dsp:sp>
    <dsp:sp modelId="{3B25D38D-60D3-47E5-B935-351C6E1C6CE0}">
      <dsp:nvSpPr>
        <dsp:cNvPr id="0" name=""/>
        <dsp:cNvSpPr/>
      </dsp:nvSpPr>
      <dsp:spPr>
        <a:xfrm>
          <a:off x="0" y="3240038"/>
          <a:ext cx="7442201" cy="0"/>
        </a:xfrm>
        <a:prstGeom prst="line">
          <a:avLst/>
        </a:prstGeom>
        <a:solidFill>
          <a:schemeClr val="accent2">
            <a:hueOff val="-305410"/>
            <a:satOff val="-2618"/>
            <a:lumOff val="-17353"/>
            <a:alphaOff val="0"/>
          </a:schemeClr>
        </a:solidFill>
        <a:ln w="12700" cap="flat" cmpd="sng" algn="ctr">
          <a:solidFill>
            <a:schemeClr val="accent2">
              <a:hueOff val="-305410"/>
              <a:satOff val="-2618"/>
              <a:lumOff val="-1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0DD26-F1B3-4204-8C79-B6B48EE6B6BC}">
      <dsp:nvSpPr>
        <dsp:cNvPr id="0" name=""/>
        <dsp:cNvSpPr/>
      </dsp:nvSpPr>
      <dsp:spPr>
        <a:xfrm>
          <a:off x="0" y="3240038"/>
          <a:ext cx="7442201" cy="107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Если шаг слишком большой — можно перепрыгнуть минимальную точку и уйти дальше.</a:t>
          </a:r>
          <a:endParaRPr lang="en-US" sz="2200" kern="1200"/>
        </a:p>
      </dsp:txBody>
      <dsp:txXfrm>
        <a:off x="0" y="3240038"/>
        <a:ext cx="7442201" cy="1079793"/>
      </dsp:txXfrm>
    </dsp:sp>
    <dsp:sp modelId="{D8377A18-8D19-4532-BD7B-E1AA1B63D32F}">
      <dsp:nvSpPr>
        <dsp:cNvPr id="0" name=""/>
        <dsp:cNvSpPr/>
      </dsp:nvSpPr>
      <dsp:spPr>
        <a:xfrm>
          <a:off x="0" y="4319831"/>
          <a:ext cx="7442201" cy="0"/>
        </a:xfrm>
        <a:prstGeom prst="line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accent2">
              <a:hueOff val="-407213"/>
              <a:satOff val="-3490"/>
              <a:lumOff val="-2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0658D-9308-4ACE-A4F0-DCE9C8B31FA5}">
      <dsp:nvSpPr>
        <dsp:cNvPr id="0" name=""/>
        <dsp:cNvSpPr/>
      </dsp:nvSpPr>
      <dsp:spPr>
        <a:xfrm>
          <a:off x="0" y="4319831"/>
          <a:ext cx="7442201" cy="107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/>
            <a:t>Если шаг слишком маленький — идти будешь очень медленно.</a:t>
          </a:r>
          <a:endParaRPr lang="en-US" sz="2200" kern="1200"/>
        </a:p>
      </dsp:txBody>
      <dsp:txXfrm>
        <a:off x="0" y="4319831"/>
        <a:ext cx="7442201" cy="1079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F0F26-BB5E-4B6A-A3A6-36869E5296C4}" type="datetimeFigureOut">
              <a:rPr lang="ru-RU" smtClean="0"/>
              <a:t>16.07.2025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0960A-9E93-46DD-8D83-A039D9AF1F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82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 вы используете ИИ в повседневной жизни? Используете ли вы ИИ в повседневной жизни? А если я скажу что каждый день?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05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74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26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Первым проблему искусственного интеллекта описал Алан Тьюринг в 1950 году и предложил знаменитый тест Тьюринга. В это же время появились первые компьютеры, и их исследователи сразу поставили амбициозную цель: создать общий алгоритм интеллекта и решить базовые задачи.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Ученым не удалось создать работающие алгоритмы, и им пришлось снизить планку, переключившись на инженерный подход – формализацию экспертных знаний человека в понятном для машины формате. На практике это было реализовано в виде набора правил, названного “экспертными системами”.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005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Параллельно математики предложили использовать алгоритмы, работающие на основе данных. Нужно собрать данные и заставить машину решать задачу самостоятельно. Машинное обучение состоит в том, чтобы четко обозначить в наборах данных объекты (данные, которые подаются алгоритму на вход) и ответы – то, что алгоритм должен предсказать.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68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последние годы исследователи стали решать задачи поиска на основе машинного обучения, анализа текста. В 2012 году произошла революция в глубоком обучении благодаря глубоким нейронным сетям. В результате этого прорыва стали возможны беспилотные автомобили, распознавание лиц и распознавание речи. Еще одна область, где произошел качественный прорыв – обработка естественного языка. Современные нейросетевые модели, например, GPT-3, могут генерировать связные тексты, которые похожи на человеческие.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5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корреляция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882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ученого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40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479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75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00960A-9E93-46DD-8D83-A039D9AF1FB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1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96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34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5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2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3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5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3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45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" TargetMode="External"/><Relationship Id="rId2" Type="http://schemas.openxmlformats.org/officeDocument/2006/relationships/hyperlink" Target="https://docs.python.org/3/tutoria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stable/contents.html" TargetMode="External"/><Relationship Id="rId5" Type="http://schemas.openxmlformats.org/officeDocument/2006/relationships/hyperlink" Target="https://scikit-learn.org/stable/documentation.html" TargetMode="External"/><Relationship Id="rId4" Type="http://schemas.openxmlformats.org/officeDocument/2006/relationships/hyperlink" Target="https://pandas.pydata.org/doc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19" name="Picture 3" descr="Угол представления микросхемы, например мозг">
            <a:extLst>
              <a:ext uri="{FF2B5EF4-FFF2-40B4-BE49-F238E27FC236}">
                <a16:creationId xmlns:a16="http://schemas.microsoft.com/office/drawing/2014/main" id="{BAB7C44F-ADB1-4E94-6BE9-E7241AF54A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17" t="26686" r="367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40CA78-1773-4B42-67D3-03A5EA904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0"/>
            <a:ext cx="8027544" cy="960120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ru-RU" sz="3600"/>
              <a:t>Искусственный интеллект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284935E-499D-41DC-9923-634F64976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7585" y="5715000"/>
            <a:ext cx="3630168" cy="960120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ru-RU" sz="1500"/>
              <a:t>Занятие 1</a:t>
            </a:r>
          </a:p>
          <a:p>
            <a:pPr algn="r">
              <a:lnSpc>
                <a:spcPct val="100000"/>
              </a:lnSpc>
            </a:pPr>
            <a:r>
              <a:rPr lang="ru-RU" sz="1500"/>
              <a:t>Преподаватель: Борздун Анна Вадимовна</a:t>
            </a:r>
          </a:p>
        </p:txBody>
      </p:sp>
    </p:spTree>
    <p:extLst>
      <p:ext uri="{BB962C8B-B14F-4D97-AF65-F5344CB8AC3E}">
        <p14:creationId xmlns:p14="http://schemas.microsoft.com/office/powerpoint/2010/main" val="135755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242A8-BE73-D623-7658-F7B1D5BF9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4DB78E-8ADA-65F4-4239-1D530755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пришли к решению?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42BC47-A394-884F-6C84-40B3CA34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80" y="1266769"/>
            <a:ext cx="12100893" cy="49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E6659DC-DD02-241C-1969-A3C78DF74559}"/>
              </a:ext>
            </a:extLst>
          </p:cNvPr>
          <p:cNvSpPr/>
          <p:nvPr/>
        </p:nvSpPr>
        <p:spPr>
          <a:xfrm>
            <a:off x="1988457" y="2948518"/>
            <a:ext cx="8461829" cy="29950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DD1C3-A45B-4047-E44E-89924258A2B2}"/>
              </a:ext>
            </a:extLst>
          </p:cNvPr>
          <p:cNvSpPr txBox="1"/>
          <p:nvPr/>
        </p:nvSpPr>
        <p:spPr>
          <a:xfrm>
            <a:off x="5718629" y="2449067"/>
            <a:ext cx="337784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Датасет (обучающая выборка)</a:t>
            </a:r>
          </a:p>
        </p:txBody>
      </p:sp>
    </p:spTree>
    <p:extLst>
      <p:ext uri="{BB962C8B-B14F-4D97-AF65-F5344CB8AC3E}">
        <p14:creationId xmlns:p14="http://schemas.microsoft.com/office/powerpoint/2010/main" val="168082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80D2A-CC70-B48F-5C40-66AFF1EC5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844971-6FDB-7BD1-86DD-7F1304FA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пришли к решению?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02AB32-B47D-591A-248E-DA78DD7FD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80" y="1266769"/>
            <a:ext cx="12100893" cy="49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FEE6326-98AE-9487-D4CA-A38051BE5465}"/>
              </a:ext>
            </a:extLst>
          </p:cNvPr>
          <p:cNvSpPr/>
          <p:nvPr/>
        </p:nvSpPr>
        <p:spPr>
          <a:xfrm>
            <a:off x="10435771" y="2980266"/>
            <a:ext cx="1470781" cy="2963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DFFC3-E660-0454-9CB1-1B8E7DD07257}"/>
              </a:ext>
            </a:extLst>
          </p:cNvPr>
          <p:cNvSpPr txBox="1"/>
          <p:nvPr/>
        </p:nvSpPr>
        <p:spPr>
          <a:xfrm>
            <a:off x="10160403" y="2480814"/>
            <a:ext cx="202151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Таргеты (ответы)</a:t>
            </a:r>
          </a:p>
        </p:txBody>
      </p:sp>
    </p:spTree>
    <p:extLst>
      <p:ext uri="{BB962C8B-B14F-4D97-AF65-F5344CB8AC3E}">
        <p14:creationId xmlns:p14="http://schemas.microsoft.com/office/powerpoint/2010/main" val="204346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F0E4-CEF3-4948-F0A9-46A3E2F07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92390-F3C1-87B2-60D2-30797705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пришли к решению?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B83893-3EF3-FC05-76A4-45F68A057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80" y="1266769"/>
            <a:ext cx="12100893" cy="49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1619747-CF94-78DE-C7D4-050155D6FDAE}"/>
              </a:ext>
            </a:extLst>
          </p:cNvPr>
          <p:cNvSpPr/>
          <p:nvPr/>
        </p:nvSpPr>
        <p:spPr>
          <a:xfrm>
            <a:off x="351971" y="1568196"/>
            <a:ext cx="10097589" cy="43754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629FE-DEE6-6473-4A05-ED7A2ABC3EA5}"/>
              </a:ext>
            </a:extLst>
          </p:cNvPr>
          <p:cNvSpPr txBox="1"/>
          <p:nvPr/>
        </p:nvSpPr>
        <p:spPr>
          <a:xfrm>
            <a:off x="3952643" y="6073719"/>
            <a:ext cx="333899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Матрица объектов-признаков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A1BD1EE-FDB3-9A37-1C65-4681B0E0762A}"/>
              </a:ext>
            </a:extLst>
          </p:cNvPr>
          <p:cNvSpPr/>
          <p:nvPr/>
        </p:nvSpPr>
        <p:spPr>
          <a:xfrm>
            <a:off x="10449559" y="1568196"/>
            <a:ext cx="1390469" cy="437540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A8B1A-567D-A197-DA59-4009C8A25DB0}"/>
              </a:ext>
            </a:extLst>
          </p:cNvPr>
          <p:cNvSpPr txBox="1"/>
          <p:nvPr/>
        </p:nvSpPr>
        <p:spPr>
          <a:xfrm>
            <a:off x="10013083" y="6073719"/>
            <a:ext cx="2001061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Матрица ответов</a:t>
            </a:r>
          </a:p>
        </p:txBody>
      </p:sp>
    </p:spTree>
    <p:extLst>
      <p:ext uri="{BB962C8B-B14F-4D97-AF65-F5344CB8AC3E}">
        <p14:creationId xmlns:p14="http://schemas.microsoft.com/office/powerpoint/2010/main" val="340975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9193F2-5B46-BC82-5EE2-370E373A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F21A43-5A80-4627-3258-D2C3F8C2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0" y="2443557"/>
            <a:ext cx="11576229" cy="21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6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AC1C6-3C16-AC86-9DCD-B4DF969E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/>
              <a:t>Обучение с учителем</a:t>
            </a:r>
            <a:br>
              <a:rPr lang="ru-RU" dirty="0"/>
            </a:br>
            <a:r>
              <a:rPr lang="ru-RU" sz="3100" dirty="0"/>
              <a:t>(Правильные ответы для каждого объекта обучающей выборки заранее известны)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C2D656B-5221-D861-F0C0-8F631F6757C5}"/>
              </a:ext>
            </a:extLst>
          </p:cNvPr>
          <p:cNvSpPr/>
          <p:nvPr/>
        </p:nvSpPr>
        <p:spPr>
          <a:xfrm>
            <a:off x="1874520" y="3743960"/>
            <a:ext cx="3088640" cy="16916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Регрессия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A845784-D347-6225-F0BB-936BFCB889F1}"/>
              </a:ext>
            </a:extLst>
          </p:cNvPr>
          <p:cNvSpPr/>
          <p:nvPr/>
        </p:nvSpPr>
        <p:spPr>
          <a:xfrm>
            <a:off x="7228840" y="3743960"/>
            <a:ext cx="3088640" cy="16916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Классификация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C00B59D-B7FB-42A8-6221-A32B5B43F200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418840" y="2397760"/>
            <a:ext cx="1082040" cy="134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99786C6-97DA-DB05-3E19-F93B9B2B348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7330440" y="2397760"/>
            <a:ext cx="1442720" cy="134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3A6068-D895-5209-AAFF-FD76BEF6E843}"/>
              </a:ext>
            </a:extLst>
          </p:cNvPr>
          <p:cNvSpPr txBox="1"/>
          <p:nvPr/>
        </p:nvSpPr>
        <p:spPr>
          <a:xfrm>
            <a:off x="8036560" y="6135469"/>
            <a:ext cx="3994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+ задачи о порождении новых объектов на основе существующих</a:t>
            </a:r>
          </a:p>
        </p:txBody>
      </p:sp>
    </p:spTree>
    <p:extLst>
      <p:ext uri="{BB962C8B-B14F-4D97-AF65-F5344CB8AC3E}">
        <p14:creationId xmlns:p14="http://schemas.microsoft.com/office/powerpoint/2010/main" val="365818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6F30D-0B6E-5AAF-C58D-DA461071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ru-RU" dirty="0"/>
              <a:t>Классификация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C4DE96-8DD8-6F43-BB3B-69473A662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ru-RU" dirty="0"/>
              <a:t>Это задача машинного обучения, где модель предсказывает категориальную метку, то есть принадлежность к одному или нескольким классам.</a:t>
            </a:r>
          </a:p>
        </p:txBody>
      </p:sp>
      <p:pic>
        <p:nvPicPr>
          <p:cNvPr id="7" name="Graphic 6" descr="Лабиринт">
            <a:extLst>
              <a:ext uri="{FF2B5EF4-FFF2-40B4-BE49-F238E27FC236}">
                <a16:creationId xmlns:a16="http://schemas.microsoft.com/office/drawing/2014/main" id="{E5335577-2093-BFCD-A41D-381EF6508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14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4D1CE4-4831-EE99-CA72-B157F0D9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Щенок или булка?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27FE019-7CCD-AE62-E6CC-47EBD1D475BD}"/>
              </a:ext>
            </a:extLst>
          </p:cNvPr>
          <p:cNvSpPr/>
          <p:nvPr/>
        </p:nvSpPr>
        <p:spPr>
          <a:xfrm>
            <a:off x="1244600" y="1823720"/>
            <a:ext cx="3723640" cy="7010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Щенок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9C1B864-6E54-AC65-D8CA-1EC5E3924421}"/>
              </a:ext>
            </a:extLst>
          </p:cNvPr>
          <p:cNvSpPr/>
          <p:nvPr/>
        </p:nvSpPr>
        <p:spPr>
          <a:xfrm>
            <a:off x="6649720" y="1823720"/>
            <a:ext cx="3942080" cy="7010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Булка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481488-0BAD-0C0E-AA4C-5A411E61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1" y="2653062"/>
            <a:ext cx="1680090" cy="16844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EB90D0-39BA-41A3-BA6C-BE898BD3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17" r="50000"/>
          <a:stretch>
            <a:fillRect/>
          </a:stretch>
        </p:blipFill>
        <p:spPr>
          <a:xfrm>
            <a:off x="340359" y="2620383"/>
            <a:ext cx="1728305" cy="17114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A0691A-BB76-511F-9E73-EAC80275A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457" r="25042"/>
          <a:stretch>
            <a:fillRect/>
          </a:stretch>
        </p:blipFill>
        <p:spPr>
          <a:xfrm>
            <a:off x="4395368" y="2681510"/>
            <a:ext cx="1695292" cy="168445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0D4F01F-687D-AF32-C018-3E20368D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75"/>
          <a:stretch>
            <a:fillRect/>
          </a:stretch>
        </p:blipFill>
        <p:spPr>
          <a:xfrm>
            <a:off x="6338515" y="2685785"/>
            <a:ext cx="1695292" cy="16759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78FF3C-A394-1E53-43B4-E18A3B25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364" y="2734101"/>
            <a:ext cx="1680090" cy="162758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C6DC650-18EE-86E0-2DAF-500563489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3039" y="2734100"/>
            <a:ext cx="1597717" cy="15977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FA900FE-1698-309B-9CA8-0BAA3CFD5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4763" y="4494266"/>
            <a:ext cx="1572145" cy="162205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4078189-3017-2C2A-1138-C134B06C9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1026" y="4522713"/>
            <a:ext cx="1616511" cy="1638297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EE19C55-6464-BCFF-FEF7-057690191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1655" y="4522713"/>
            <a:ext cx="1695292" cy="16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50755 -0.00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78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-0.16146 -0.0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-0.16992 -0.004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4 -0.00486 L 0.16979 0.0034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0.32917 -0.00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44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97 3.7037E-6 L -0.06497 0.000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15508 -0.007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0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26575 -0.0048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-0.30508 -0.009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421D8-190E-9C24-B99A-3CECD3FE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ru-RU" dirty="0"/>
              <a:t>Регрессия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9E39E0-4BC8-C0B4-92D5-FB1A6B7C3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ru-RU" dirty="0"/>
              <a:t>Это задача машинного обучения, при которой модель предсказывает количественное или непрерывное значение на основе входных данных.</a:t>
            </a:r>
          </a:p>
        </p:txBody>
      </p:sp>
      <p:pic>
        <p:nvPicPr>
          <p:cNvPr id="18" name="Graphic 6" descr="Ошибка">
            <a:extLst>
              <a:ext uri="{FF2B5EF4-FFF2-40B4-BE49-F238E27FC236}">
                <a16:creationId xmlns:a16="http://schemas.microsoft.com/office/drawing/2014/main" id="{F0A950F4-AB68-76B4-3CF7-6FF3481A9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15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F39BA-E1BC-F5C1-4F0C-617FFA26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ru-RU" dirty="0"/>
              <a:t>Что такое регрессия (линейная)?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5BD063-A000-C3E9-7361-B6E70F898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899" y="1903093"/>
            <a:ext cx="4191001" cy="4139626"/>
          </a:xfrm>
        </p:spPr>
        <p:txBody>
          <a:bodyPr anchor="b">
            <a:normAutofit/>
          </a:bodyPr>
          <a:lstStyle/>
          <a:p>
            <a:r>
              <a:rPr lang="ru-RU" sz="1900" dirty="0"/>
              <a:t>Представим, что мы владельцы магазина, где продаётся лимонад. Мы заметили, что чем жарче на улице, тем больше продаётся стаканов лимонада.</a:t>
            </a:r>
            <a:br>
              <a:rPr lang="ru-RU" sz="1900" dirty="0"/>
            </a:br>
            <a:r>
              <a:rPr lang="ru-RU" sz="1900" dirty="0"/>
              <a:t>Мы решил собрать данные и начать предугадывать количество проданных стаканов в зависимости от температуры воздуха.</a:t>
            </a:r>
          </a:p>
          <a:p>
            <a:r>
              <a:rPr lang="ru-RU" sz="1900" dirty="0"/>
              <a:t>Вот собранные данные за 5 дней:</a:t>
            </a:r>
          </a:p>
          <a:p>
            <a:endParaRPr lang="ru-RU" sz="1900" dirty="0"/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FB2C7EB-1DF8-B7F3-D18C-DD4737E02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25891"/>
              </p:ext>
            </p:extLst>
          </p:nvPr>
        </p:nvGraphicFramePr>
        <p:xfrm>
          <a:off x="800100" y="2344907"/>
          <a:ext cx="6072188" cy="318869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883574">
                  <a:extLst>
                    <a:ext uri="{9D8B030D-6E8A-4147-A177-3AD203B41FA5}">
                      <a16:colId xmlns:a16="http://schemas.microsoft.com/office/drawing/2014/main" val="2707635319"/>
                    </a:ext>
                  </a:extLst>
                </a:gridCol>
                <a:gridCol w="3188614">
                  <a:extLst>
                    <a:ext uri="{9D8B030D-6E8A-4147-A177-3AD203B41FA5}">
                      <a16:colId xmlns:a16="http://schemas.microsoft.com/office/drawing/2014/main" val="4284525416"/>
                    </a:ext>
                  </a:extLst>
                </a:gridCol>
              </a:tblGrid>
              <a:tr h="802596">
                <a:tc>
                  <a:txBody>
                    <a:bodyPr/>
                    <a:lstStyle/>
                    <a:p>
                      <a:r>
                        <a:rPr lang="ru-RU" sz="2100"/>
                        <a:t>Температура (</a:t>
                      </a:r>
                      <a:r>
                        <a:rPr lang="en-US" sz="2100"/>
                        <a:t>x, °C)</a:t>
                      </a:r>
                    </a:p>
                  </a:txBody>
                  <a:tcPr marL="108459" marR="108459" marT="54229" marB="54229" anchor="ctr"/>
                </a:tc>
                <a:tc>
                  <a:txBody>
                    <a:bodyPr/>
                    <a:lstStyle/>
                    <a:p>
                      <a:r>
                        <a:rPr lang="ru-RU" sz="2100"/>
                        <a:t>Продано лимонада (</a:t>
                      </a:r>
                      <a:r>
                        <a:rPr lang="en-US" sz="2100"/>
                        <a:t>y, </a:t>
                      </a:r>
                      <a:r>
                        <a:rPr lang="ru-RU" sz="2100"/>
                        <a:t>стаканов)</a:t>
                      </a:r>
                    </a:p>
                  </a:txBody>
                  <a:tcPr marL="108459" marR="108459" marT="54229" marB="54229" anchor="ctr"/>
                </a:tc>
                <a:extLst>
                  <a:ext uri="{0D108BD9-81ED-4DB2-BD59-A6C34878D82A}">
                    <a16:rowId xmlns:a16="http://schemas.microsoft.com/office/drawing/2014/main" val="1842610852"/>
                  </a:ext>
                </a:extLst>
              </a:tr>
              <a:tr h="477219">
                <a:tc>
                  <a:txBody>
                    <a:bodyPr/>
                    <a:lstStyle/>
                    <a:p>
                      <a:r>
                        <a:rPr lang="ru-RU" sz="2100" dirty="0"/>
                        <a:t>20</a:t>
                      </a:r>
                    </a:p>
                  </a:txBody>
                  <a:tcPr marL="108459" marR="108459" marT="54229" marB="54229" anchor="ctr"/>
                </a:tc>
                <a:tc>
                  <a:txBody>
                    <a:bodyPr/>
                    <a:lstStyle/>
                    <a:p>
                      <a:r>
                        <a:rPr lang="ru-RU" sz="2100" dirty="0"/>
                        <a:t>38</a:t>
                      </a:r>
                    </a:p>
                  </a:txBody>
                  <a:tcPr marL="108459" marR="108459" marT="54229" marB="54229" anchor="ctr"/>
                </a:tc>
                <a:extLst>
                  <a:ext uri="{0D108BD9-81ED-4DB2-BD59-A6C34878D82A}">
                    <a16:rowId xmlns:a16="http://schemas.microsoft.com/office/drawing/2014/main" val="912851177"/>
                  </a:ext>
                </a:extLst>
              </a:tr>
              <a:tr h="477219">
                <a:tc>
                  <a:txBody>
                    <a:bodyPr/>
                    <a:lstStyle/>
                    <a:p>
                      <a:r>
                        <a:rPr lang="ru-RU" sz="2100" dirty="0"/>
                        <a:t>22</a:t>
                      </a:r>
                    </a:p>
                  </a:txBody>
                  <a:tcPr marL="108459" marR="108459" marT="54229" marB="54229" anchor="ctr"/>
                </a:tc>
                <a:tc>
                  <a:txBody>
                    <a:bodyPr/>
                    <a:lstStyle/>
                    <a:p>
                      <a:r>
                        <a:rPr lang="ru-RU" sz="2100" dirty="0"/>
                        <a:t>46</a:t>
                      </a:r>
                    </a:p>
                  </a:txBody>
                  <a:tcPr marL="108459" marR="108459" marT="54229" marB="54229" anchor="ctr"/>
                </a:tc>
                <a:extLst>
                  <a:ext uri="{0D108BD9-81ED-4DB2-BD59-A6C34878D82A}">
                    <a16:rowId xmlns:a16="http://schemas.microsoft.com/office/drawing/2014/main" val="363614824"/>
                  </a:ext>
                </a:extLst>
              </a:tr>
              <a:tr h="477219">
                <a:tc>
                  <a:txBody>
                    <a:bodyPr/>
                    <a:lstStyle/>
                    <a:p>
                      <a:r>
                        <a:rPr lang="ru-RU" sz="2100" dirty="0"/>
                        <a:t>23</a:t>
                      </a:r>
                    </a:p>
                  </a:txBody>
                  <a:tcPr marL="108459" marR="108459" marT="54229" marB="54229" anchor="ctr"/>
                </a:tc>
                <a:tc>
                  <a:txBody>
                    <a:bodyPr/>
                    <a:lstStyle/>
                    <a:p>
                      <a:r>
                        <a:rPr lang="ru-RU" sz="2100"/>
                        <a:t>50</a:t>
                      </a:r>
                    </a:p>
                  </a:txBody>
                  <a:tcPr marL="108459" marR="108459" marT="54229" marB="54229" anchor="ctr"/>
                </a:tc>
                <a:extLst>
                  <a:ext uri="{0D108BD9-81ED-4DB2-BD59-A6C34878D82A}">
                    <a16:rowId xmlns:a16="http://schemas.microsoft.com/office/drawing/2014/main" val="300015688"/>
                  </a:ext>
                </a:extLst>
              </a:tr>
              <a:tr h="477219">
                <a:tc>
                  <a:txBody>
                    <a:bodyPr/>
                    <a:lstStyle/>
                    <a:p>
                      <a:r>
                        <a:rPr lang="ru-RU" sz="2100" dirty="0"/>
                        <a:t>27</a:t>
                      </a:r>
                    </a:p>
                  </a:txBody>
                  <a:tcPr marL="108459" marR="108459" marT="54229" marB="54229" anchor="ctr"/>
                </a:tc>
                <a:tc>
                  <a:txBody>
                    <a:bodyPr/>
                    <a:lstStyle/>
                    <a:p>
                      <a:r>
                        <a:rPr lang="ru-RU" sz="2100" dirty="0"/>
                        <a:t>52</a:t>
                      </a:r>
                    </a:p>
                  </a:txBody>
                  <a:tcPr marL="108459" marR="108459" marT="54229" marB="54229" anchor="ctr"/>
                </a:tc>
                <a:extLst>
                  <a:ext uri="{0D108BD9-81ED-4DB2-BD59-A6C34878D82A}">
                    <a16:rowId xmlns:a16="http://schemas.microsoft.com/office/drawing/2014/main" val="67871975"/>
                  </a:ext>
                </a:extLst>
              </a:tr>
              <a:tr h="477219">
                <a:tc>
                  <a:txBody>
                    <a:bodyPr/>
                    <a:lstStyle/>
                    <a:p>
                      <a:r>
                        <a:rPr lang="ru-RU" sz="2100" dirty="0"/>
                        <a:t>35</a:t>
                      </a:r>
                    </a:p>
                  </a:txBody>
                  <a:tcPr marL="108459" marR="108459" marT="54229" marB="54229" anchor="ctr"/>
                </a:tc>
                <a:tc>
                  <a:txBody>
                    <a:bodyPr/>
                    <a:lstStyle/>
                    <a:p>
                      <a:r>
                        <a:rPr lang="ru-RU" sz="2100" dirty="0"/>
                        <a:t>60</a:t>
                      </a:r>
                    </a:p>
                  </a:txBody>
                  <a:tcPr marL="108459" marR="108459" marT="54229" marB="54229" anchor="ctr"/>
                </a:tc>
                <a:extLst>
                  <a:ext uri="{0D108BD9-81ED-4DB2-BD59-A6C34878D82A}">
                    <a16:rowId xmlns:a16="http://schemas.microsoft.com/office/drawing/2014/main" val="531346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65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0" name="Straight Connector 513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2" name="Straight Connector 514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2B633-4333-BE75-006D-9A94D322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/>
              <a:t>Задача</a:t>
            </a:r>
            <a:r>
              <a:rPr lang="en-US" sz="2600" b="1" dirty="0"/>
              <a:t> </a:t>
            </a:r>
            <a:r>
              <a:rPr lang="en-US" sz="2600" b="1"/>
              <a:t>линейной</a:t>
            </a:r>
            <a:r>
              <a:rPr lang="en-US" sz="2600" b="1" dirty="0"/>
              <a:t> </a:t>
            </a:r>
            <a:r>
              <a:rPr lang="en-US" sz="2600" b="1"/>
              <a:t>регрессии</a:t>
            </a:r>
            <a:r>
              <a:rPr lang="en-US" sz="2600" b="1" dirty="0"/>
              <a:t> </a:t>
            </a:r>
            <a:r>
              <a:rPr lang="en-US" sz="2600" dirty="0"/>
              <a:t>– </a:t>
            </a:r>
            <a:r>
              <a:rPr lang="en-US" sz="2600"/>
              <a:t>найти</a:t>
            </a:r>
            <a:r>
              <a:rPr lang="en-US" sz="2600" dirty="0"/>
              <a:t> </a:t>
            </a:r>
            <a:r>
              <a:rPr lang="en-US" sz="2600"/>
              <a:t>прямую</a:t>
            </a:r>
            <a:r>
              <a:rPr lang="en-US" sz="2600" dirty="0"/>
              <a:t>, </a:t>
            </a:r>
            <a:r>
              <a:rPr lang="en-US" sz="2600"/>
              <a:t>которая</a:t>
            </a:r>
            <a:r>
              <a:rPr lang="en-US" sz="2600" dirty="0"/>
              <a:t> </a:t>
            </a:r>
            <a:r>
              <a:rPr lang="en-US" sz="2600"/>
              <a:t>наилучшим</a:t>
            </a:r>
            <a:r>
              <a:rPr lang="en-US" sz="2600" dirty="0"/>
              <a:t> </a:t>
            </a:r>
            <a:r>
              <a:rPr lang="en-US" sz="2600"/>
              <a:t>образом</a:t>
            </a:r>
            <a:r>
              <a:rPr lang="en-US" sz="2600" dirty="0"/>
              <a:t> (в </a:t>
            </a:r>
            <a:r>
              <a:rPr lang="en-US" sz="2600"/>
              <a:t>среднем</a:t>
            </a:r>
            <a:r>
              <a:rPr lang="en-US" sz="2600" dirty="0"/>
              <a:t>) </a:t>
            </a:r>
            <a:r>
              <a:rPr lang="en-US" sz="2600"/>
              <a:t>приближает</a:t>
            </a:r>
            <a:r>
              <a:rPr lang="en-US" sz="2600" dirty="0"/>
              <a:t> </a:t>
            </a:r>
            <a:r>
              <a:rPr lang="en-US" sz="2600"/>
              <a:t>все</a:t>
            </a:r>
            <a:r>
              <a:rPr lang="en-US" sz="2600" dirty="0"/>
              <a:t> </a:t>
            </a:r>
            <a:r>
              <a:rPr lang="en-US" sz="2600"/>
              <a:t>точки</a:t>
            </a:r>
            <a:r>
              <a:rPr lang="en-US" sz="2600" dirty="0"/>
              <a:t> </a:t>
            </a:r>
            <a:r>
              <a:rPr lang="en-US" sz="2600"/>
              <a:t>на</a:t>
            </a:r>
            <a:r>
              <a:rPr lang="en-US" sz="2600" dirty="0"/>
              <a:t> </a:t>
            </a:r>
            <a:r>
              <a:rPr lang="en-US" sz="2600"/>
              <a:t>графике</a:t>
            </a:r>
            <a:r>
              <a:rPr lang="en-US" sz="2600" dirty="0"/>
              <a:t>.</a:t>
            </a:r>
          </a:p>
        </p:txBody>
      </p:sp>
      <p:cxnSp>
        <p:nvCxnSpPr>
          <p:cNvPr id="5146" name="Straight Connector 514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Линейная регрессия. Основная идея, модификации и реализация с нуля на  Python / Хабр">
            <a:extLst>
              <a:ext uri="{FF2B5EF4-FFF2-40B4-BE49-F238E27FC236}">
                <a16:creationId xmlns:a16="http://schemas.microsoft.com/office/drawing/2014/main" id="{2D6A8CD5-D4CE-C9BE-CC11-D604E589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630" y="863602"/>
            <a:ext cx="6378580" cy="51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48" name="Straight Connector 514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87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CFC75-4A42-40E6-DE0E-FD56DBA2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Предусловие. Нам понадобятся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964BE7-8972-8000-DA27-70C7AD4EF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3: </a:t>
            </a:r>
            <a:r>
              <a:rPr lang="en-US" dirty="0">
                <a:hlinkClick r:id="rId2"/>
              </a:rPr>
              <a:t>The Python Tutorial — Python 3.13.5 documentation</a:t>
            </a:r>
            <a:endParaRPr lang="ru-RU" dirty="0"/>
          </a:p>
          <a:p>
            <a:r>
              <a:rPr lang="en-US" dirty="0"/>
              <a:t>NumPy: </a:t>
            </a:r>
            <a:r>
              <a:rPr lang="en-US" dirty="0">
                <a:hlinkClick r:id="rId3"/>
              </a:rPr>
              <a:t>https://numpy.org/doc/</a:t>
            </a:r>
            <a:endParaRPr lang="ru-RU" dirty="0"/>
          </a:p>
          <a:p>
            <a:r>
              <a:rPr lang="en-US" dirty="0"/>
              <a:t>Pandas: </a:t>
            </a:r>
            <a:r>
              <a:rPr lang="en-US" dirty="0">
                <a:hlinkClick r:id="rId4"/>
              </a:rPr>
              <a:t>https://pandas.pydata.org/docs/</a:t>
            </a:r>
            <a:endParaRPr lang="ru-RU" dirty="0"/>
          </a:p>
          <a:p>
            <a:r>
              <a:rPr lang="en-US" dirty="0"/>
              <a:t>scikit-learn (</a:t>
            </a:r>
            <a:r>
              <a:rPr lang="en-US" dirty="0" err="1"/>
              <a:t>sklearn</a:t>
            </a:r>
            <a:r>
              <a:rPr lang="en-US" dirty="0"/>
              <a:t>): </a:t>
            </a:r>
            <a:r>
              <a:rPr lang="en-US" dirty="0">
                <a:hlinkClick r:id="rId5"/>
              </a:rPr>
              <a:t>https://scikit-learn.org/stable/documentation.html</a:t>
            </a:r>
            <a:endParaRPr lang="ru-RU" dirty="0"/>
          </a:p>
          <a:p>
            <a:r>
              <a:rPr lang="en-US" dirty="0"/>
              <a:t>Matplotlib: </a:t>
            </a:r>
            <a:r>
              <a:rPr lang="en-US" dirty="0">
                <a:hlinkClick r:id="rId6"/>
              </a:rPr>
              <a:t>https://matplotlib.org/stable/contents.html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634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42DD23-B73D-2475-6D55-0E047478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Решим как взрослые?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27EC56-21C1-416A-9974-8469940EE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наименьших квадратов — это способ </a:t>
            </a:r>
            <a:r>
              <a:rPr lang="ru-RU" b="1" dirty="0"/>
              <a:t>провести прямую линию через точки на графике так, чтобы она максимально точно описывала все точки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Мы </a:t>
            </a:r>
            <a:r>
              <a:rPr lang="ru-RU" b="1" dirty="0"/>
              <a:t>ищем такую прямую</a:t>
            </a:r>
            <a:r>
              <a:rPr lang="ru-RU" dirty="0"/>
              <a:t>, которая </a:t>
            </a:r>
            <a:r>
              <a:rPr lang="ru-RU" b="1" dirty="0"/>
              <a:t>наименее ошибается</a:t>
            </a:r>
            <a:r>
              <a:rPr lang="ru-RU" dirty="0"/>
              <a:t> в среднем.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2349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E1F16-D4EF-5715-6F4D-9551AB10C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 err="1"/>
              <a:t>Отклонение</a:t>
            </a:r>
            <a:r>
              <a:rPr lang="en-US" sz="2200" dirty="0"/>
              <a:t> </a:t>
            </a:r>
            <a:r>
              <a:rPr lang="en-US" sz="2200" dirty="0" err="1"/>
              <a:t>точки</a:t>
            </a:r>
            <a:r>
              <a:rPr lang="en-US" sz="2200" dirty="0"/>
              <a:t> </a:t>
            </a:r>
            <a:r>
              <a:rPr lang="en-US" sz="2200" dirty="0" err="1"/>
              <a:t>от</a:t>
            </a:r>
            <a:r>
              <a:rPr lang="en-US" sz="2200" dirty="0"/>
              <a:t> </a:t>
            </a:r>
            <a:r>
              <a:rPr lang="en-US" sz="2200" dirty="0" err="1"/>
              <a:t>линии</a:t>
            </a:r>
            <a:r>
              <a:rPr lang="en-US" sz="2200" dirty="0"/>
              <a:t> — </a:t>
            </a:r>
            <a:r>
              <a:rPr lang="en-US" sz="2200" b="1" dirty="0" err="1"/>
              <a:t>ошибка</a:t>
            </a:r>
            <a:endParaRPr lang="en-US" sz="2200" b="1" dirty="0"/>
          </a:p>
        </p:txBody>
      </p:sp>
      <p:pic>
        <p:nvPicPr>
          <p:cNvPr id="5122" name="Picture 2" descr="Линейная регрессия — Документация Numerary (latest) на русском языке">
            <a:extLst>
              <a:ext uri="{FF2B5EF4-FFF2-40B4-BE49-F238E27FC236}">
                <a16:creationId xmlns:a16="http://schemas.microsoft.com/office/drawing/2014/main" id="{A60EE79F-36DA-774E-9378-1CE6EBC4AC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9770" y="465718"/>
            <a:ext cx="8252460" cy="513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3" name="Straight Connector 51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3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F21D27-2148-09AA-31C3-6DDBB02C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Если ты нарисуешь линию и посмотришь на каждую точку, то разница между </a:t>
            </a:r>
            <a:r>
              <a:rPr lang="ru-RU" sz="2800" b="1" dirty="0"/>
              <a:t>реальным </a:t>
            </a:r>
            <a:r>
              <a:rPr lang="ru-RU" sz="2800" b="1"/>
              <a:t>значением y</a:t>
            </a:r>
            <a:r>
              <a:rPr lang="ru-RU" sz="2800"/>
              <a:t> </a:t>
            </a:r>
            <a:r>
              <a:rPr lang="ru-RU" sz="2800" dirty="0"/>
              <a:t>и </a:t>
            </a:r>
            <a:r>
              <a:rPr lang="ru-RU" sz="2800" b="1" dirty="0"/>
              <a:t>значением, которое даёт прямая</a:t>
            </a:r>
            <a:r>
              <a:rPr lang="ru-RU" sz="2800" dirty="0"/>
              <a:t> — это </a:t>
            </a:r>
            <a:r>
              <a:rPr lang="ru-RU" sz="2800" b="1" dirty="0"/>
              <a:t>ошибка (остаток)</a:t>
            </a:r>
            <a:r>
              <a:rPr lang="ru-RU" sz="2800" dirty="0"/>
              <a:t>: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45E995-E668-E5BD-5DDB-E99716ED9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5709"/>
          <a:stretch>
            <a:fillRect/>
          </a:stretch>
        </p:blipFill>
        <p:spPr>
          <a:xfrm>
            <a:off x="750094" y="2854960"/>
            <a:ext cx="10691812" cy="2681976"/>
          </a:xfrm>
        </p:spPr>
      </p:pic>
    </p:spTree>
    <p:extLst>
      <p:ext uri="{BB962C8B-B14F-4D97-AF65-F5344CB8AC3E}">
        <p14:creationId xmlns:p14="http://schemas.microsoft.com/office/powerpoint/2010/main" val="376834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A0613-B3B7-6AD2-107E-26250748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«наименьших квадратов»?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2B9F93-0BCF-D335-4EAB-52A102F5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95" y="1682568"/>
            <a:ext cx="10053725" cy="48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F714E8-4654-9090-8B05-E1C02F8B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Формулы: </a:t>
            </a:r>
            <a:r>
              <a:rPr lang="ru-RU" dirty="0"/>
              <a:t>откуда берутся «а» и «в»?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F258B0-3A72-88EC-4DCE-E6E9C143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Формулы для коэффициентов получены из математики (минимизации функции), но мы будем их просто использовать: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B757E9-07FA-B503-DB54-EA6985D2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3093720"/>
            <a:ext cx="9473305" cy="273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14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D065-CC98-052D-D58D-9E4964928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0EE4C-90A0-FF54-218A-393A43A1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Формулы: </a:t>
            </a:r>
            <a:r>
              <a:rPr lang="ru-RU" dirty="0"/>
              <a:t>откуда берутся «а» и «в»?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DCC3CE-4D8F-8BFD-59C1-F3A1EBDA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n — это количество точек (наблюдений) в наших данных.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B19286-50D0-A80F-1282-CD981D5A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63" y="3132328"/>
            <a:ext cx="10681873" cy="28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5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63149E-CC9C-2517-2B29-17131E52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69" t="2453"/>
          <a:stretch>
            <a:fillRect/>
          </a:stretch>
        </p:blipFill>
        <p:spPr>
          <a:xfrm>
            <a:off x="162954" y="164856"/>
            <a:ext cx="6491846" cy="3818498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7FCDDA5-EDE1-22C6-723B-1B1BBF9B8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285" y="2216394"/>
            <a:ext cx="65341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15F39B-DC41-8893-8792-A673A74FB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54" y="635577"/>
            <a:ext cx="2432328" cy="5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11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34616-F03C-2295-62A4-2EE2ADAA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 err="1"/>
              <a:t>Задачу</a:t>
            </a:r>
            <a:r>
              <a:rPr lang="en-US" sz="4200" dirty="0"/>
              <a:t> </a:t>
            </a:r>
            <a:r>
              <a:rPr lang="en-US" sz="4200" dirty="0" err="1"/>
              <a:t>решим</a:t>
            </a:r>
            <a:r>
              <a:rPr lang="en-US" sz="4200" dirty="0"/>
              <a:t> с </a:t>
            </a:r>
            <a:r>
              <a:rPr lang="en-US" sz="4200" dirty="0" err="1"/>
              <a:t>помощью</a:t>
            </a:r>
            <a:r>
              <a:rPr lang="en-US" sz="4200" dirty="0"/>
              <a:t> </a:t>
            </a:r>
            <a:r>
              <a:rPr lang="en-US" sz="4200" b="1" dirty="0"/>
              <a:t>python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0937635-16D2-57DF-1942-13D9E48D0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640" y="863602"/>
            <a:ext cx="5160560" cy="51347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F22AB2-C6BB-8C07-CA81-C6732588E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52" y="1177348"/>
            <a:ext cx="1862213" cy="40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2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7" name="Straight Connector 1024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9" name="Straight Connector 1024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E4D42-FA75-C551-EC57-B7E8EE60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4200" dirty="0"/>
              <a:t>Решение задачи на графике</a:t>
            </a:r>
            <a:endParaRPr lang="en-US" sz="4200" dirty="0"/>
          </a:p>
        </p:txBody>
      </p:sp>
      <p:cxnSp>
        <p:nvCxnSpPr>
          <p:cNvPr id="10253" name="Straight Connector 1025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80C9171-CE54-A18C-8611-A27E0B80E0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3514" y="863602"/>
            <a:ext cx="6458812" cy="51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5" name="Straight Connector 1025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8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777DC-BAD3-1F96-7C67-81D84A97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 какой тип задача про ноутбуки?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607627-AAED-BF40-3DDA-7B7CCC97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4587" y="1502156"/>
            <a:ext cx="8722826" cy="359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61977C-5C59-C88E-4D87-DB6B5E9C9415}"/>
              </a:ext>
            </a:extLst>
          </p:cNvPr>
          <p:cNvSpPr txBox="1"/>
          <p:nvPr/>
        </p:nvSpPr>
        <p:spPr>
          <a:xfrm>
            <a:off x="762000" y="5374640"/>
            <a:ext cx="787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Эта задача – задача многомерной регрессии. </a:t>
            </a:r>
          </a:p>
          <a:p>
            <a:r>
              <a:rPr lang="ru-RU" dirty="0"/>
              <a:t>Решением этой задачи будет нахождение всего массива коэффициентов.</a:t>
            </a:r>
          </a:p>
        </p:txBody>
      </p:sp>
    </p:spTree>
    <p:extLst>
      <p:ext uri="{BB962C8B-B14F-4D97-AF65-F5344CB8AC3E}">
        <p14:creationId xmlns:p14="http://schemas.microsoft.com/office/powerpoint/2010/main" val="35890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2F59C-7A23-E39E-AB66-A85879E9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ADA17C-65AA-1807-3CCF-8F6E7CF4B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ru-RU" b="1" dirty="0"/>
              <a:t>Искусственный интеллект</a:t>
            </a:r>
            <a:r>
              <a:rPr lang="ru-RU" dirty="0"/>
              <a:t> — это научная область, которая занимается созданием программ и устройств, имитирующих интеллектуальные функции человека. ИИ считается таковым, даже если умеет хорошо имитировать только одну функцию, например чтение.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2AAC9C9-4BBF-9483-0C57-DA83CCDB3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793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2408B0-3CC5-161B-8CEA-8D55E139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Обучение без учителя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E1C8FD3-4E18-1D9A-48F6-8E295C5E2FEA}"/>
              </a:ext>
            </a:extLst>
          </p:cNvPr>
          <p:cNvSpPr/>
          <p:nvPr/>
        </p:nvSpPr>
        <p:spPr>
          <a:xfrm>
            <a:off x="746760" y="3210560"/>
            <a:ext cx="2715260" cy="16916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Кластеризация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E8BCD4F8-B415-021F-E729-4DDC608DA704}"/>
              </a:ext>
            </a:extLst>
          </p:cNvPr>
          <p:cNvCxnSpPr>
            <a:cxnSpLocks/>
          </p:cNvCxnSpPr>
          <p:nvPr/>
        </p:nvCxnSpPr>
        <p:spPr>
          <a:xfrm flipH="1">
            <a:off x="2366010" y="1676400"/>
            <a:ext cx="1268730" cy="134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FA27B9F-EE3F-97FE-0417-0264907D22EC}"/>
              </a:ext>
            </a:extLst>
          </p:cNvPr>
          <p:cNvSpPr/>
          <p:nvPr/>
        </p:nvSpPr>
        <p:spPr>
          <a:xfrm>
            <a:off x="4483101" y="3210560"/>
            <a:ext cx="2715260" cy="16916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Поиск аномалий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DF5D62D-5ACF-5C24-E3E3-A0132BF2B612}"/>
              </a:ext>
            </a:extLst>
          </p:cNvPr>
          <p:cNvSpPr/>
          <p:nvPr/>
        </p:nvSpPr>
        <p:spPr>
          <a:xfrm>
            <a:off x="8214362" y="3210560"/>
            <a:ext cx="2715260" cy="16916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Поиск ассоциаций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60F02EA-1A99-90FE-27DE-34DC4C8ABB7B}"/>
              </a:ext>
            </a:extLst>
          </p:cNvPr>
          <p:cNvCxnSpPr>
            <a:cxnSpLocks/>
          </p:cNvCxnSpPr>
          <p:nvPr/>
        </p:nvCxnSpPr>
        <p:spPr>
          <a:xfrm>
            <a:off x="5783580" y="1798320"/>
            <a:ext cx="0" cy="12242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DEC04DC-1BC8-ED27-EF64-E74B8DA476A3}"/>
              </a:ext>
            </a:extLst>
          </p:cNvPr>
          <p:cNvCxnSpPr>
            <a:cxnSpLocks/>
          </p:cNvCxnSpPr>
          <p:nvPr/>
        </p:nvCxnSpPr>
        <p:spPr>
          <a:xfrm>
            <a:off x="7830820" y="1676400"/>
            <a:ext cx="1704340" cy="1346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741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33" name="Straight Connector 92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4" name="Straight Connector 92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35" name="Rectangle 92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EB4F9A-C42D-109E-E2BE-7792DAB7A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/>
              <a:t>Кластеризация</a:t>
            </a:r>
            <a:endParaRPr lang="en-US" sz="28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C7218B-6568-E1DC-790E-B901E2F8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24" y="4914199"/>
            <a:ext cx="2703583" cy="965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/>
              <a:t>Это задача разделения данных на кластеры по общим признакам.</a:t>
            </a:r>
          </a:p>
        </p:txBody>
      </p:sp>
      <p:cxnSp>
        <p:nvCxnSpPr>
          <p:cNvPr id="9236" name="Straight Connector 922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Кластеризация объектов - Data4Logic">
            <a:extLst>
              <a:ext uri="{FF2B5EF4-FFF2-40B4-BE49-F238E27FC236}">
                <a16:creationId xmlns:a16="http://schemas.microsoft.com/office/drawing/2014/main" id="{7D495E48-4D4C-7028-D9E0-D2697ECB9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248" y="723901"/>
            <a:ext cx="6538003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78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BCF963-B0F4-EE07-78D3-6F9E6613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 err="1"/>
              <a:t>Кластеризация</a:t>
            </a:r>
            <a:r>
              <a:rPr lang="ru-RU" sz="4600" dirty="0"/>
              <a:t> </a:t>
            </a:r>
            <a:r>
              <a:rPr lang="en-US" sz="4600" dirty="0"/>
              <a:t>VS</a:t>
            </a:r>
            <a:r>
              <a:rPr lang="ru-RU" sz="4600" dirty="0"/>
              <a:t> </a:t>
            </a:r>
            <a:r>
              <a:rPr lang="en-US" sz="4600" dirty="0" err="1"/>
              <a:t>Классификация</a:t>
            </a:r>
            <a:endParaRPr lang="en-US" sz="4600" dirty="0"/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дизайн, оригам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76ADC5-E99F-02B3-D486-B26234AE6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31" r="2" b="2"/>
          <a:stretch>
            <a:fillRect/>
          </a:stretch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A8224-E28E-0C96-D242-614D60736175}"/>
              </a:ext>
            </a:extLst>
          </p:cNvPr>
          <p:cNvSpPr txBox="1"/>
          <p:nvPr/>
        </p:nvSpPr>
        <p:spPr>
          <a:xfrm>
            <a:off x="6695440" y="1465000"/>
            <a:ext cx="426212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Я тебе дал фотографии </a:t>
            </a:r>
            <a:r>
              <a:rPr lang="ru-RU" dirty="0"/>
              <a:t>кошек, собак, коров, коз, ослов, медведей, лис, бобров, ящериц, змей, антилоп, снежных барсов, бабочек… </a:t>
            </a:r>
          </a:p>
          <a:p>
            <a:pPr algn="ctr"/>
            <a:r>
              <a:rPr lang="ru-RU" dirty="0"/>
              <a:t>Рассортируй их, пожалуйста 🙏🙏🙏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F3496-1F4F-DD67-CA8B-353828DD3373}"/>
              </a:ext>
            </a:extLst>
          </p:cNvPr>
          <p:cNvSpPr txBox="1"/>
          <p:nvPr/>
        </p:nvSpPr>
        <p:spPr>
          <a:xfrm>
            <a:off x="990600" y="1642283"/>
            <a:ext cx="426212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Честно говоря, я вообще </a:t>
            </a:r>
            <a:r>
              <a:rPr lang="ru-RU" b="1" dirty="0"/>
              <a:t>не знаю, что там лежит, </a:t>
            </a:r>
            <a:r>
              <a:rPr lang="ru-RU" dirty="0"/>
              <a:t>но объедини мне их по общим признакам 💁‍♂️💁‍♂️💁‍♂️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377F9-6932-7D35-C333-CA5E08555ED5}"/>
              </a:ext>
            </a:extLst>
          </p:cNvPr>
          <p:cNvSpPr txBox="1"/>
          <p:nvPr/>
        </p:nvSpPr>
        <p:spPr>
          <a:xfrm>
            <a:off x="778604" y="5428056"/>
            <a:ext cx="10730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i="1" dirty="0"/>
              <a:t>Во время решения задач по </a:t>
            </a:r>
            <a:r>
              <a:rPr lang="ru-RU" b="1" i="1" dirty="0"/>
              <a:t>классификации</a:t>
            </a:r>
            <a:r>
              <a:rPr lang="ru-RU" i="1" dirty="0"/>
              <a:t> мы заведомо знаем группы, </a:t>
            </a:r>
          </a:p>
          <a:p>
            <a:pPr algn="ctr"/>
            <a:r>
              <a:rPr lang="ru-RU" i="1" dirty="0"/>
              <a:t>по которым будем распределять данные.</a:t>
            </a:r>
          </a:p>
          <a:p>
            <a:pPr algn="ctr"/>
            <a:r>
              <a:rPr lang="ru-RU" i="1" dirty="0"/>
              <a:t>Во время решения задач по </a:t>
            </a:r>
            <a:r>
              <a:rPr lang="ru-RU" b="1" i="1" dirty="0"/>
              <a:t>кластеризации</a:t>
            </a:r>
            <a:r>
              <a:rPr lang="ru-RU" i="1" dirty="0"/>
              <a:t> мы ничего не знаем о данных и пытаемся объединить </a:t>
            </a:r>
          </a:p>
          <a:p>
            <a:pPr algn="ctr"/>
            <a:r>
              <a:rPr lang="ru-RU" i="1" dirty="0"/>
              <a:t>их по общим признакам.</a:t>
            </a:r>
          </a:p>
        </p:txBody>
      </p:sp>
    </p:spTree>
    <p:extLst>
      <p:ext uri="{BB962C8B-B14F-4D97-AF65-F5344CB8AC3E}">
        <p14:creationId xmlns:p14="http://schemas.microsoft.com/office/powerpoint/2010/main" val="357003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73390-CF08-703A-9AFE-4CF93705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ru-RU" b="1" dirty="0"/>
              <a:t>Поиск ассоциаций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002D39-777C-DD8D-6D78-3612F5D19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r>
              <a:rPr lang="ru-RU" dirty="0"/>
              <a:t>В этой задаче модель ищет взаимосвязи между существующими объектами.</a:t>
            </a:r>
          </a:p>
          <a:p>
            <a:r>
              <a:rPr lang="ru-RU" dirty="0"/>
              <a:t>Классический пример — взаимосвязь продуктов в корзине покупателя. Например, к молоку и яйцам рекомендательная система магазина может посоветовать взять муку. Чтобы получить такой «совет», нужно проанализировать, какие комбинации продуктов встречаются чаще всего.</a:t>
            </a:r>
          </a:p>
        </p:txBody>
      </p:sp>
      <p:pic>
        <p:nvPicPr>
          <p:cNvPr id="7" name="Graphic 6" descr="Нет подключения">
            <a:extLst>
              <a:ext uri="{FF2B5EF4-FFF2-40B4-BE49-F238E27FC236}">
                <a16:creationId xmlns:a16="http://schemas.microsoft.com/office/drawing/2014/main" id="{5A56CA0A-A814-FEA5-200E-C21EFEB6F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E1EB2-3A88-58AF-84D7-318DD422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ru-RU" b="1" dirty="0"/>
              <a:t>Поиск аномалий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0EE1D8-8F92-EB03-1B0E-ECEE8083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Примеры: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Мошеннические транзакции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Повышение температуры в доме (система умный дом)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Слишком высокое/низкое давление (умные часы)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/>
              <a:t>Вход в аккаунт с другого устройства в другой стране, подозрительный </a:t>
            </a:r>
            <a:r>
              <a:rPr lang="en-US" dirty="0"/>
              <a:t>IP</a:t>
            </a:r>
            <a:r>
              <a:rPr lang="ru-RU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</p:txBody>
      </p:sp>
      <p:pic>
        <p:nvPicPr>
          <p:cNvPr id="7" name="Graphic 6" descr="Защищенный ноутбук">
            <a:extLst>
              <a:ext uri="{FF2B5EF4-FFF2-40B4-BE49-F238E27FC236}">
                <a16:creationId xmlns:a16="http://schemas.microsoft.com/office/drawing/2014/main" id="{82B2E3E5-3BDB-C63A-06E8-117F047D9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4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37F453-892A-F09E-7B03-75F2F607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Почему «поиск аномалий» не обучение с учителем?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DE9222-CB42-1EDD-9FED-B75B40570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аномалий требует длительного анализа ситуации. При обучении с учителем не получится показать модели аномалию сразу, потому что мы не знаем, как она выглядит. И, соответственно, у алгоритма этого знания тоже не будет. Поэтому когда модель встретится с аномалией, то, скорее всего, либо не сможет его </a:t>
            </a:r>
            <a:r>
              <a:rPr lang="ru-RU" dirty="0" err="1"/>
              <a:t>задетектировать</a:t>
            </a:r>
            <a:r>
              <a:rPr lang="ru-RU" dirty="0"/>
              <a:t>, либо правильно интерпретировать.</a:t>
            </a:r>
          </a:p>
          <a:p>
            <a:r>
              <a:rPr lang="ru-RU" dirty="0"/>
              <a:t>При обучении без учителя модель может определять выбросы и аномалии. Аномалия — это принципиально новые данные, которых ещё не было в выборке, они возникают в реальном времени. Выброс — значение, которое редко встречается в наших данных.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2168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57AA8-8009-ABF0-1571-A40385140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828040"/>
            <a:ext cx="10691265" cy="1307592"/>
          </a:xfrm>
        </p:spPr>
        <p:txBody>
          <a:bodyPr>
            <a:normAutofit fontScale="90000"/>
          </a:bodyPr>
          <a:lstStyle/>
          <a:p>
            <a:pPr algn="ctr"/>
            <a:r>
              <a:rPr lang="ru-RU"/>
              <a:t>на подумать. </a:t>
            </a:r>
            <a:br>
              <a:rPr lang="ru-RU"/>
            </a:br>
            <a:r>
              <a:rPr lang="ru-RU"/>
              <a:t>Определите тип следующих задач</a:t>
            </a:r>
            <a:endParaRPr lang="ru-RU" dirty="0"/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ED1C714E-627D-6A36-B8DA-28BD800EA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121214"/>
              </p:ext>
            </p:extLst>
          </p:nvPr>
        </p:nvGraphicFramePr>
        <p:xfrm>
          <a:off x="700634" y="2087880"/>
          <a:ext cx="10691265" cy="4239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8581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BDB829-C735-344B-488A-4C14548E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23" y="1705460"/>
            <a:ext cx="4265763" cy="1593185"/>
          </a:xfrm>
        </p:spPr>
        <p:txBody>
          <a:bodyPr anchor="t">
            <a:normAutofit/>
          </a:bodyPr>
          <a:lstStyle/>
          <a:p>
            <a:r>
              <a:rPr lang="ru-RU" sz="4200" dirty="0"/>
              <a:t>переобучение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35A103-1C46-85EA-98CF-EC9A3664C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353" y="1796458"/>
            <a:ext cx="5483190" cy="4457453"/>
          </a:xfrm>
        </p:spPr>
        <p:txBody>
          <a:bodyPr>
            <a:normAutofit/>
          </a:bodyPr>
          <a:lstStyle/>
          <a:p>
            <a:r>
              <a:rPr lang="ru-RU" dirty="0"/>
              <a:t>Качество работы модели машинного обучения на обучающих и тестовых данных может очень сильно различаться. Для этого рассмотрим задачу регрессии, в которой у каждого объекта всего один признак. Попытаемся восстановить закономерность на обучающих данных, приближая точки многочленами степеней 1,2,3,5.</a:t>
            </a:r>
          </a:p>
          <a:p>
            <a:pPr marL="0" indent="0">
              <a:buNone/>
            </a:pPr>
            <a:endParaRPr lang="ru-R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DB4BEA-22D1-9BE0-1F06-BAFE567B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816" y="3435170"/>
            <a:ext cx="402336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249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1A002-E0B6-F37E-122E-3EEBC008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FE5691-C303-E6D8-2CA7-3698B76AC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0882750-EC9B-B9E7-0C0D-64C4AEA7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8" y="1127760"/>
            <a:ext cx="12111003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47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6C7F5-936E-6507-04FF-38D5501C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B48DAC-F737-EF3A-2E9A-3773DAE1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5069060"/>
            <a:ext cx="10691265" cy="892827"/>
          </a:xfrm>
        </p:spPr>
        <p:txBody>
          <a:bodyPr/>
          <a:lstStyle/>
          <a:p>
            <a:r>
              <a:rPr lang="ru-RU" dirty="0"/>
              <a:t>Видно, что с ростом степени многочлена качество на обучающем множестве увеличивается, а на тестовом драматически ухудшается.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1645C4-22CA-308A-848D-21A5CC4F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909"/>
            <a:ext cx="12192000" cy="41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33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02E2A-24D9-7947-6C4B-AB48F6A7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10687812" cy="13110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800" dirty="0"/>
              <a:t>Тест Тьюринга — эмпирический тест, идея которого была предложена Аланом Тьюрингом в статье «Вычислительные машины и разум» (англ. Computing </a:t>
            </a:r>
            <a:r>
              <a:rPr lang="ru-RU" sz="1800" dirty="0" err="1"/>
              <a:t>Machinery</a:t>
            </a:r>
            <a:r>
              <a:rPr lang="ru-RU" sz="1800" dirty="0"/>
              <a:t> </a:t>
            </a:r>
            <a:r>
              <a:rPr lang="ru-RU" sz="1800" dirty="0" err="1"/>
              <a:t>and</a:t>
            </a:r>
            <a:r>
              <a:rPr lang="ru-RU" sz="1800" dirty="0"/>
              <a:t> Intelligence), опубликованной в 1950 году в философском журнале «Mind». Тьюринг задался целью определить, может ли машина мыслить.</a:t>
            </a:r>
          </a:p>
        </p:txBody>
      </p:sp>
      <p:cxnSp>
        <p:nvCxnSpPr>
          <p:cNvPr id="25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Контур робота">
            <a:extLst>
              <a:ext uri="{FF2B5EF4-FFF2-40B4-BE49-F238E27FC236}">
                <a16:creationId xmlns:a16="http://schemas.microsoft.com/office/drawing/2014/main" id="{2BB4D7D5-2A82-B177-28D5-E6F36A0A5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231" y="1869439"/>
            <a:ext cx="4139625" cy="4139625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2827932-ACF2-CEC1-D833-57537FFF4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3999" y="1550998"/>
            <a:ext cx="5729908" cy="2997559"/>
          </a:xfrm>
        </p:spPr>
        <p:txBody>
          <a:bodyPr anchor="b">
            <a:normAutofit/>
          </a:bodyPr>
          <a:lstStyle/>
          <a:p>
            <a:pPr marL="0" indent="0" algn="just">
              <a:buNone/>
            </a:pPr>
            <a:r>
              <a:rPr lang="ru-RU" i="1" dirty="0"/>
              <a:t>«Если компьютер может работать так, что человек не в состоянии определить, с кем он общается — с другим человеком или с машиной, — считается, что он прошел тест Тьюринга»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233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95" name="Straight Connector 1229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7" name="Straight Connector 1229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299" name="Rectangle 1229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FEF83-367E-6FA9-EBD6-BB889F597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Эффект переобучения</a:t>
            </a:r>
          </a:p>
        </p:txBody>
      </p:sp>
      <p:pic>
        <p:nvPicPr>
          <p:cNvPr id="12290" name="Picture 2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7FC9F50-0D9A-7C81-6FF6-EA6E91B920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9770" y="548242"/>
            <a:ext cx="8252460" cy="505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01" name="Straight Connector 1230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748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72FCFE-F6B6-DD56-3204-78872B9A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 оценить нашу модель?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597BDF-057C-E718-080D-DCE3937C4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практике невозможно посмотреть на графики и выбрать лучшую модель. Необходимо выражать качество наших моделей в численном виде. Для этого существуют функционалы качества (метрики, функции потерь). Для разных задач и моделей используются разные метрики. Остановимся на стандартных метриках в задачах классификации и регрессии.</a:t>
            </a:r>
          </a:p>
          <a:p>
            <a:r>
              <a:rPr lang="ru-RU" dirty="0"/>
              <a:t>Для задачи классификации в качестве метрики часто используют процент верно угаданных ответов. Эту метрику называют </a:t>
            </a:r>
            <a:r>
              <a:rPr lang="ru-RU" dirty="0" err="1"/>
              <a:t>accuracy</a:t>
            </a:r>
            <a:r>
              <a:rPr lang="ru-RU" dirty="0"/>
              <a:t>. Например, если речь идёт о предсказании выживших пассажиров «Титаника», то вычисляется по формуле количество пассажиров, для которых модель верно предугадала исход разделить на общее количество пассажиров.</a:t>
            </a:r>
          </a:p>
        </p:txBody>
      </p:sp>
    </p:spTree>
    <p:extLst>
      <p:ext uri="{BB962C8B-B14F-4D97-AF65-F5344CB8AC3E}">
        <p14:creationId xmlns:p14="http://schemas.microsoft.com/office/powerpoint/2010/main" val="3036835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834BE7-E29B-A906-5118-5E54CF36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79E5D-0A8A-039B-CF3B-46DFBDFE9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6377F3-6781-E822-E41B-3E8C4DD2C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369"/>
            <a:ext cx="12192000" cy="621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41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Видео 4" descr="Формулы математических и научный">
            <a:extLst>
              <a:ext uri="{FF2B5EF4-FFF2-40B4-BE49-F238E27FC236}">
                <a16:creationId xmlns:a16="http://schemas.microsoft.com/office/drawing/2014/main" id="{90420EE7-885B-8F16-BACF-263D0173B8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C22CF-12B0-4D43-CCCF-CB4494818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2244909"/>
            <a:ext cx="4693473" cy="395404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dirty="0">
                <a:solidFill>
                  <a:srgbClr val="FFFFFF"/>
                </a:solidFill>
              </a:rPr>
              <a:t>наш первый алгоритм машинного обучения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51CD23-5402-576E-12F5-F654BB1FB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659052"/>
            <a:ext cx="5819775" cy="670945"/>
          </a:xfrm>
        </p:spPr>
        <p:txBody>
          <a:bodyPr anchor="t"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5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4" name="Rectangle 133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1EBCD-CBDC-95DC-2999-61365F77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ru-RU" b="1" dirty="0"/>
              <a:t>метод </a:t>
            </a:r>
            <a:r>
              <a:rPr lang="en-US" b="1" i="1" dirty="0"/>
              <a:t>k</a:t>
            </a:r>
            <a:r>
              <a:rPr lang="en-US" b="1" dirty="0"/>
              <a:t>-</a:t>
            </a:r>
            <a:r>
              <a:rPr lang="ru-RU" b="1" dirty="0"/>
              <a:t>ближайших соседей</a:t>
            </a:r>
          </a:p>
        </p:txBody>
      </p:sp>
      <p:cxnSp>
        <p:nvCxnSpPr>
          <p:cNvPr id="13325" name="Straight Connector 133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Изображение выглядит как Графика, круг, искусство, иллюстрац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BADDF03-1DD7-96C0-8E54-C4876043C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" y="2244307"/>
            <a:ext cx="6072188" cy="37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47F7E5C-25A3-4291-D36C-34A198B87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1849121"/>
            <a:ext cx="4191001" cy="4139626"/>
          </a:xfrm>
        </p:spPr>
        <p:txBody>
          <a:bodyPr anchor="b">
            <a:normAutofit/>
          </a:bodyPr>
          <a:lstStyle/>
          <a:p>
            <a:r>
              <a:rPr lang="ru-RU" dirty="0"/>
              <a:t>Сформулируем, как работает этот алгоритм, на примере задачи классификации на три класса: фиолетовый, салатовый и зеленый. Объекты изображены фигурами на картинке.</a:t>
            </a:r>
          </a:p>
          <a:p>
            <a:pPr marL="0" indent="0">
              <a:buNone/>
            </a:pPr>
            <a:endParaRPr lang="ru-RU" dirty="0"/>
          </a:p>
        </p:txBody>
      </p:sp>
      <p:cxnSp>
        <p:nvCxnSpPr>
          <p:cNvPr id="13323" name="Straight Connector 13322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57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22A8D-37C1-547D-1AE7-DDEF5A5C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672" y="909638"/>
            <a:ext cx="5848694" cy="1318062"/>
          </a:xfrm>
        </p:spPr>
        <p:txBody>
          <a:bodyPr>
            <a:normAutofit/>
          </a:bodyPr>
          <a:lstStyle/>
          <a:p>
            <a:r>
              <a:rPr lang="ru-RU"/>
              <a:t>Решим наглядно. Задача 1</a:t>
            </a:r>
            <a:endParaRPr lang="ru-RU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0661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9F4004-0B63-2CA5-A9CB-546241237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2672" y="2276474"/>
            <a:ext cx="5848694" cy="3885027"/>
          </a:xfrm>
        </p:spPr>
        <p:txBody>
          <a:bodyPr>
            <a:normAutofit/>
          </a:bodyPr>
          <a:lstStyle/>
          <a:p>
            <a:r>
              <a:rPr lang="ru-RU" sz="1900" dirty="0"/>
              <a:t>В классе учится 6 учеников, и их результаты на тестах по математики и физике представлены в виде координат на плоскости. Каждая координата соответствует оценке ученика по двум предметам: математике и физике.</a:t>
            </a:r>
            <a:r>
              <a:rPr lang="en-US" sz="1900" dirty="0"/>
              <a:t> </a:t>
            </a:r>
            <a:endParaRPr lang="ru-RU" sz="1900" dirty="0"/>
          </a:p>
          <a:p>
            <a:r>
              <a:rPr lang="ru-RU" sz="1900" dirty="0"/>
              <a:t>Предположим, что новый ученик</a:t>
            </a:r>
            <a:r>
              <a:rPr lang="en-US" sz="1900" dirty="0"/>
              <a:t> G </a:t>
            </a:r>
            <a:r>
              <a:rPr lang="ru-RU" sz="1900" dirty="0"/>
              <a:t>имеет оценки: математика = </a:t>
            </a:r>
            <a:r>
              <a:rPr lang="en-US" sz="1900" dirty="0"/>
              <a:t>4</a:t>
            </a:r>
            <a:r>
              <a:rPr lang="ru-RU" sz="1900" dirty="0"/>
              <a:t>, физика = </a:t>
            </a:r>
            <a:r>
              <a:rPr lang="en-US" sz="1900" dirty="0"/>
              <a:t>3</a:t>
            </a:r>
            <a:r>
              <a:rPr lang="ru-RU" sz="1900" dirty="0"/>
              <a:t>. </a:t>
            </a:r>
          </a:p>
          <a:p>
            <a:r>
              <a:rPr lang="ru-RU" sz="1900" dirty="0"/>
              <a:t>Учитель рассаживает детей в классе по успеваемости. Ваша задача – определить, к какому из учеников </a:t>
            </a:r>
            <a:r>
              <a:rPr lang="en-US" sz="1900" dirty="0"/>
              <a:t>A, B, C, D, E </a:t>
            </a:r>
            <a:r>
              <a:rPr lang="ru-RU" sz="1900" dirty="0"/>
              <a:t>или </a:t>
            </a:r>
            <a:r>
              <a:rPr lang="en-US" sz="1900" dirty="0"/>
              <a:t>F </a:t>
            </a:r>
            <a:r>
              <a:rPr lang="ru-RU" sz="1900" dirty="0"/>
              <a:t>ближе всего посадят ученика </a:t>
            </a:r>
            <a:r>
              <a:rPr lang="en-US" sz="1900" dirty="0"/>
              <a:t>G</a:t>
            </a:r>
            <a:r>
              <a:rPr lang="ru-RU" sz="1900" dirty="0"/>
              <a:t>.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42AC811-BFB7-9709-18D6-42811DAE5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175803"/>
              </p:ext>
            </p:extLst>
          </p:nvPr>
        </p:nvGraphicFramePr>
        <p:xfrm>
          <a:off x="800101" y="1348467"/>
          <a:ext cx="4455012" cy="4161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556">
                  <a:extLst>
                    <a:ext uri="{9D8B030D-6E8A-4147-A177-3AD203B41FA5}">
                      <a16:colId xmlns:a16="http://schemas.microsoft.com/office/drawing/2014/main" val="3573040893"/>
                    </a:ext>
                  </a:extLst>
                </a:gridCol>
                <a:gridCol w="1912024">
                  <a:extLst>
                    <a:ext uri="{9D8B030D-6E8A-4147-A177-3AD203B41FA5}">
                      <a16:colId xmlns:a16="http://schemas.microsoft.com/office/drawing/2014/main" val="1146169599"/>
                    </a:ext>
                  </a:extLst>
                </a:gridCol>
                <a:gridCol w="1280432">
                  <a:extLst>
                    <a:ext uri="{9D8B030D-6E8A-4147-A177-3AD203B41FA5}">
                      <a16:colId xmlns:a16="http://schemas.microsoft.com/office/drawing/2014/main" val="2747312796"/>
                    </a:ext>
                  </a:extLst>
                </a:gridCol>
              </a:tblGrid>
              <a:tr h="803754">
                <a:tc>
                  <a:txBody>
                    <a:bodyPr/>
                    <a:lstStyle/>
                    <a:p>
                      <a:r>
                        <a:rPr lang="ru-RU" sz="2100"/>
                        <a:t>Ученик</a:t>
                      </a:r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ru-RU" sz="2100" dirty="0"/>
                        <a:t>Математика (х)</a:t>
                      </a:r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ru-RU" sz="2100"/>
                        <a:t>Физика (у)</a:t>
                      </a:r>
                    </a:p>
                  </a:txBody>
                  <a:tcPr marL="109717" marR="109717" marT="54859" marB="54859"/>
                </a:tc>
                <a:extLst>
                  <a:ext uri="{0D108BD9-81ED-4DB2-BD59-A6C34878D82A}">
                    <a16:rowId xmlns:a16="http://schemas.microsoft.com/office/drawing/2014/main" val="434425000"/>
                  </a:ext>
                </a:extLst>
              </a:tr>
              <a:tr h="479617">
                <a:tc>
                  <a:txBody>
                    <a:bodyPr/>
                    <a:lstStyle/>
                    <a:p>
                      <a:r>
                        <a:rPr lang="en-US" sz="2100"/>
                        <a:t>A</a:t>
                      </a:r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3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5</a:t>
                      </a:r>
                      <a:endParaRPr lang="ru-RU" sz="2100"/>
                    </a:p>
                  </a:txBody>
                  <a:tcPr marL="109717" marR="109717" marT="54859" marB="54859"/>
                </a:tc>
                <a:extLst>
                  <a:ext uri="{0D108BD9-81ED-4DB2-BD59-A6C34878D82A}">
                    <a16:rowId xmlns:a16="http://schemas.microsoft.com/office/drawing/2014/main" val="3622335753"/>
                  </a:ext>
                </a:extLst>
              </a:tr>
              <a:tr h="479617">
                <a:tc>
                  <a:txBody>
                    <a:bodyPr/>
                    <a:lstStyle/>
                    <a:p>
                      <a:r>
                        <a:rPr lang="en-US" sz="2100"/>
                        <a:t>B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4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2</a:t>
                      </a:r>
                      <a:endParaRPr lang="ru-RU" sz="2100"/>
                    </a:p>
                  </a:txBody>
                  <a:tcPr marL="109717" marR="109717" marT="54859" marB="54859"/>
                </a:tc>
                <a:extLst>
                  <a:ext uri="{0D108BD9-81ED-4DB2-BD59-A6C34878D82A}">
                    <a16:rowId xmlns:a16="http://schemas.microsoft.com/office/drawing/2014/main" val="3956343879"/>
                  </a:ext>
                </a:extLst>
              </a:tr>
              <a:tr h="479617">
                <a:tc>
                  <a:txBody>
                    <a:bodyPr/>
                    <a:lstStyle/>
                    <a:p>
                      <a:r>
                        <a:rPr lang="en-US" sz="2100"/>
                        <a:t>C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5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4</a:t>
                      </a:r>
                      <a:endParaRPr lang="ru-RU" sz="2100"/>
                    </a:p>
                  </a:txBody>
                  <a:tcPr marL="109717" marR="109717" marT="54859" marB="54859"/>
                </a:tc>
                <a:extLst>
                  <a:ext uri="{0D108BD9-81ED-4DB2-BD59-A6C34878D82A}">
                    <a16:rowId xmlns:a16="http://schemas.microsoft.com/office/drawing/2014/main" val="1718092656"/>
                  </a:ext>
                </a:extLst>
              </a:tr>
              <a:tr h="479617">
                <a:tc>
                  <a:txBody>
                    <a:bodyPr/>
                    <a:lstStyle/>
                    <a:p>
                      <a:r>
                        <a:rPr lang="en-US" sz="2100"/>
                        <a:t>D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2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3</a:t>
                      </a:r>
                      <a:endParaRPr lang="ru-RU" sz="2100"/>
                    </a:p>
                  </a:txBody>
                  <a:tcPr marL="109717" marR="109717" marT="54859" marB="54859"/>
                </a:tc>
                <a:extLst>
                  <a:ext uri="{0D108BD9-81ED-4DB2-BD59-A6C34878D82A}">
                    <a16:rowId xmlns:a16="http://schemas.microsoft.com/office/drawing/2014/main" val="3946287603"/>
                  </a:ext>
                </a:extLst>
              </a:tr>
              <a:tr h="479617">
                <a:tc>
                  <a:txBody>
                    <a:bodyPr/>
                    <a:lstStyle/>
                    <a:p>
                      <a:r>
                        <a:rPr lang="en-US" sz="2100"/>
                        <a:t>E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1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ru-RU" sz="2100" dirty="0"/>
                        <a:t>1</a:t>
                      </a:r>
                    </a:p>
                  </a:txBody>
                  <a:tcPr marL="109717" marR="109717" marT="54859" marB="54859"/>
                </a:tc>
                <a:extLst>
                  <a:ext uri="{0D108BD9-81ED-4DB2-BD59-A6C34878D82A}">
                    <a16:rowId xmlns:a16="http://schemas.microsoft.com/office/drawing/2014/main" val="2259983768"/>
                  </a:ext>
                </a:extLst>
              </a:tr>
              <a:tr h="479617">
                <a:tc>
                  <a:txBody>
                    <a:bodyPr/>
                    <a:lstStyle/>
                    <a:p>
                      <a:r>
                        <a:rPr lang="en-US" sz="2100"/>
                        <a:t>F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3</a:t>
                      </a:r>
                      <a:endParaRPr lang="ru-RU" sz="2100"/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2</a:t>
                      </a:r>
                      <a:endParaRPr lang="ru-RU" sz="2100"/>
                    </a:p>
                  </a:txBody>
                  <a:tcPr marL="109717" marR="109717" marT="54859" marB="54859"/>
                </a:tc>
                <a:extLst>
                  <a:ext uri="{0D108BD9-81ED-4DB2-BD59-A6C34878D82A}">
                    <a16:rowId xmlns:a16="http://schemas.microsoft.com/office/drawing/2014/main" val="1905216797"/>
                  </a:ext>
                </a:extLst>
              </a:tr>
              <a:tr h="479617">
                <a:tc>
                  <a:txBody>
                    <a:bodyPr/>
                    <a:lstStyle/>
                    <a:p>
                      <a:r>
                        <a:rPr lang="en-US" sz="2100" b="1">
                          <a:solidFill>
                            <a:srgbClr val="C00000"/>
                          </a:solidFill>
                        </a:rPr>
                        <a:t>G</a:t>
                      </a:r>
                      <a:endParaRPr lang="ru-RU" sz="2100" b="1">
                        <a:solidFill>
                          <a:srgbClr val="C00000"/>
                        </a:solidFill>
                      </a:endParaRPr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ru-RU" sz="2100" b="1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 marL="109717" marR="109717" marT="54859" marB="54859"/>
                </a:tc>
                <a:tc>
                  <a:txBody>
                    <a:bodyPr/>
                    <a:lstStyle/>
                    <a:p>
                      <a:r>
                        <a:rPr lang="ru-RU" sz="2100" b="1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marL="109717" marR="109717" marT="54859" marB="54859"/>
                </a:tc>
                <a:extLst>
                  <a:ext uri="{0D108BD9-81ED-4DB2-BD59-A6C34878D82A}">
                    <a16:rowId xmlns:a16="http://schemas.microsoft.com/office/drawing/2014/main" val="3418810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982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6733B-74B4-725F-7046-3F80C8F9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Задача 1.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6DD434-9D3B-607D-7C49-3EF13C611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9280" y="4754942"/>
            <a:ext cx="3259785" cy="9257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/>
              <a:t>Расположим точки на графике.</a:t>
            </a: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89163F-59F8-1C24-175E-6AC7BACF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3695" y="863602"/>
            <a:ext cx="6398450" cy="51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143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F5D84-12FA-7BF7-9924-19536F6C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1.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676BFD-7DCF-90D5-8B96-61C1FAF7F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Вычислить расстояние между учеником G и каждым из других учеников (A, B, C, D, E и F) можно используя формулу Евклидова расстояния: </a:t>
            </a:r>
            <a:r>
              <a:rPr lang="en-US" dirty="0"/>
              <a:t>d = √((x₂ - x₁)² + (y₂ - y₁)²)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1736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266DE-4133-5C6C-1CDF-590E37F8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Задача 1. Решение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EDDC0B6-5AD9-08BB-EAFD-B4482C546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073" y="863602"/>
            <a:ext cx="6499693" cy="51347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69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049C7-506C-E91C-A015-275FAAAF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dirty="0"/>
              <a:t>Задача 2. Усложним до к=3</a:t>
            </a:r>
            <a:endParaRPr lang="ru-RU"/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8C0DC3-597E-3FCB-2C78-467824EF3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В классе учится 6 учеников, и их результаты на тестах по математики и физике представлены в видео координат на плоскости. Каждая координата соответствует оценке ученика по двум предметам: математике и физике.</a:t>
            </a:r>
            <a:r>
              <a:rPr lang="en-US" dirty="0"/>
              <a:t> 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ru-RU" dirty="0"/>
              <a:t>Предположим, что новый ученик</a:t>
            </a:r>
            <a:r>
              <a:rPr lang="en-US" dirty="0"/>
              <a:t> G </a:t>
            </a:r>
            <a:r>
              <a:rPr lang="ru-RU" dirty="0"/>
              <a:t>имеет оценки: математика = 3, физика = 4. </a:t>
            </a:r>
          </a:p>
          <a:p>
            <a:pPr>
              <a:lnSpc>
                <a:spcPct val="100000"/>
              </a:lnSpc>
            </a:pPr>
            <a:r>
              <a:rPr lang="ru-RU" dirty="0"/>
              <a:t>Учитель рассаживает детей в классе по успеваемости. Ваша задача – определить, к каким </a:t>
            </a:r>
            <a:r>
              <a:rPr lang="ru-RU" b="1" dirty="0"/>
              <a:t>трём ученикам </a:t>
            </a:r>
            <a:r>
              <a:rPr lang="ru-RU" dirty="0"/>
              <a:t>из </a:t>
            </a:r>
            <a:r>
              <a:rPr lang="en-US" dirty="0"/>
              <a:t>A, B, C, D, E </a:t>
            </a:r>
            <a:r>
              <a:rPr lang="ru-RU" dirty="0"/>
              <a:t>или </a:t>
            </a:r>
            <a:r>
              <a:rPr lang="en-US" dirty="0"/>
              <a:t>F </a:t>
            </a:r>
            <a:r>
              <a:rPr lang="ru-RU" dirty="0"/>
              <a:t>ближе всего посадят ученика </a:t>
            </a:r>
            <a:r>
              <a:rPr lang="en-US" dirty="0"/>
              <a:t>G</a:t>
            </a:r>
            <a:r>
              <a:rPr lang="ru-RU" dirty="0"/>
              <a:t>.</a:t>
            </a:r>
          </a:p>
          <a:p>
            <a:pPr>
              <a:lnSpc>
                <a:spcPct val="100000"/>
              </a:lnSpc>
            </a:pP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0F3E8E6-A84C-A562-D408-9B29E5ECB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114747"/>
              </p:ext>
            </p:extLst>
          </p:nvPr>
        </p:nvGraphicFramePr>
        <p:xfrm>
          <a:off x="7274560" y="1489181"/>
          <a:ext cx="4202058" cy="390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400">
                  <a:extLst>
                    <a:ext uri="{9D8B030D-6E8A-4147-A177-3AD203B41FA5}">
                      <a16:colId xmlns:a16="http://schemas.microsoft.com/office/drawing/2014/main" val="3573040893"/>
                    </a:ext>
                  </a:extLst>
                </a:gridCol>
                <a:gridCol w="1804414">
                  <a:extLst>
                    <a:ext uri="{9D8B030D-6E8A-4147-A177-3AD203B41FA5}">
                      <a16:colId xmlns:a16="http://schemas.microsoft.com/office/drawing/2014/main" val="1146169599"/>
                    </a:ext>
                  </a:extLst>
                </a:gridCol>
                <a:gridCol w="1207244">
                  <a:extLst>
                    <a:ext uri="{9D8B030D-6E8A-4147-A177-3AD203B41FA5}">
                      <a16:colId xmlns:a16="http://schemas.microsoft.com/office/drawing/2014/main" val="2747312796"/>
                    </a:ext>
                  </a:extLst>
                </a:gridCol>
              </a:tblGrid>
              <a:tr h="758489">
                <a:tc>
                  <a:txBody>
                    <a:bodyPr/>
                    <a:lstStyle/>
                    <a:p>
                      <a:r>
                        <a:rPr lang="ru-RU" sz="2000"/>
                        <a:t>Ученик</a:t>
                      </a:r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ru-RU" sz="2000" dirty="0"/>
                        <a:t>Математика (х)</a:t>
                      </a:r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ru-RU" sz="2000"/>
                        <a:t>Физика (у)</a:t>
                      </a:r>
                    </a:p>
                  </a:txBody>
                  <a:tcPr marL="105826" marR="105826" marT="52914" marB="52914"/>
                </a:tc>
                <a:extLst>
                  <a:ext uri="{0D108BD9-81ED-4DB2-BD59-A6C34878D82A}">
                    <a16:rowId xmlns:a16="http://schemas.microsoft.com/office/drawing/2014/main" val="434425000"/>
                  </a:ext>
                </a:extLst>
              </a:tr>
              <a:tr h="449798">
                <a:tc>
                  <a:txBody>
                    <a:bodyPr/>
                    <a:lstStyle/>
                    <a:p>
                      <a:r>
                        <a:rPr lang="en-US" sz="2000"/>
                        <a:t>A</a:t>
                      </a:r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5</a:t>
                      </a:r>
                      <a:endParaRPr lang="ru-RU" sz="2000"/>
                    </a:p>
                  </a:txBody>
                  <a:tcPr marL="105826" marR="105826" marT="52914" marB="52914"/>
                </a:tc>
                <a:extLst>
                  <a:ext uri="{0D108BD9-81ED-4DB2-BD59-A6C34878D82A}">
                    <a16:rowId xmlns:a16="http://schemas.microsoft.com/office/drawing/2014/main" val="3622335753"/>
                  </a:ext>
                </a:extLst>
              </a:tr>
              <a:tr h="449798">
                <a:tc>
                  <a:txBody>
                    <a:bodyPr/>
                    <a:lstStyle/>
                    <a:p>
                      <a:r>
                        <a:rPr lang="en-US" sz="2000"/>
                        <a:t>B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2</a:t>
                      </a:r>
                      <a:endParaRPr lang="ru-RU" sz="2000"/>
                    </a:p>
                  </a:txBody>
                  <a:tcPr marL="105826" marR="105826" marT="52914" marB="52914"/>
                </a:tc>
                <a:extLst>
                  <a:ext uri="{0D108BD9-81ED-4DB2-BD59-A6C34878D82A}">
                    <a16:rowId xmlns:a16="http://schemas.microsoft.com/office/drawing/2014/main" val="3956343879"/>
                  </a:ext>
                </a:extLst>
              </a:tr>
              <a:tr h="449798">
                <a:tc>
                  <a:txBody>
                    <a:bodyPr/>
                    <a:lstStyle/>
                    <a:p>
                      <a:r>
                        <a:rPr lang="en-US" sz="2000"/>
                        <a:t>C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5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4</a:t>
                      </a:r>
                      <a:endParaRPr lang="ru-RU" sz="2000"/>
                    </a:p>
                  </a:txBody>
                  <a:tcPr marL="105826" marR="105826" marT="52914" marB="52914"/>
                </a:tc>
                <a:extLst>
                  <a:ext uri="{0D108BD9-81ED-4DB2-BD59-A6C34878D82A}">
                    <a16:rowId xmlns:a16="http://schemas.microsoft.com/office/drawing/2014/main" val="1718092656"/>
                  </a:ext>
                </a:extLst>
              </a:tr>
              <a:tr h="449798">
                <a:tc>
                  <a:txBody>
                    <a:bodyPr/>
                    <a:lstStyle/>
                    <a:p>
                      <a:r>
                        <a:rPr lang="en-US" sz="2000"/>
                        <a:t>D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2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</a:t>
                      </a:r>
                      <a:endParaRPr lang="ru-RU" sz="2000"/>
                    </a:p>
                  </a:txBody>
                  <a:tcPr marL="105826" marR="105826" marT="52914" marB="52914"/>
                </a:tc>
                <a:extLst>
                  <a:ext uri="{0D108BD9-81ED-4DB2-BD59-A6C34878D82A}">
                    <a16:rowId xmlns:a16="http://schemas.microsoft.com/office/drawing/2014/main" val="3946287603"/>
                  </a:ext>
                </a:extLst>
              </a:tr>
              <a:tr h="449798">
                <a:tc>
                  <a:txBody>
                    <a:bodyPr/>
                    <a:lstStyle/>
                    <a:p>
                      <a:r>
                        <a:rPr lang="en-US" sz="2000"/>
                        <a:t>E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ru-RU" sz="2000"/>
                        <a:t>1</a:t>
                      </a:r>
                    </a:p>
                  </a:txBody>
                  <a:tcPr marL="105826" marR="105826" marT="52914" marB="52914"/>
                </a:tc>
                <a:extLst>
                  <a:ext uri="{0D108BD9-81ED-4DB2-BD59-A6C34878D82A}">
                    <a16:rowId xmlns:a16="http://schemas.microsoft.com/office/drawing/2014/main" val="2259983768"/>
                  </a:ext>
                </a:extLst>
              </a:tr>
              <a:tr h="449798">
                <a:tc>
                  <a:txBody>
                    <a:bodyPr/>
                    <a:lstStyle/>
                    <a:p>
                      <a:r>
                        <a:rPr lang="en-US" sz="2000"/>
                        <a:t>F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3</a:t>
                      </a:r>
                      <a:endParaRPr lang="ru-RU" sz="2000"/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2</a:t>
                      </a:r>
                      <a:endParaRPr lang="ru-RU" sz="2000"/>
                    </a:p>
                  </a:txBody>
                  <a:tcPr marL="105826" marR="105826" marT="52914" marB="52914"/>
                </a:tc>
                <a:extLst>
                  <a:ext uri="{0D108BD9-81ED-4DB2-BD59-A6C34878D82A}">
                    <a16:rowId xmlns:a16="http://schemas.microsoft.com/office/drawing/2014/main" val="1905216797"/>
                  </a:ext>
                </a:extLst>
              </a:tr>
              <a:tr h="449798"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G</a:t>
                      </a:r>
                      <a:endParaRPr lang="ru-RU" sz="2000" b="1">
                        <a:solidFill>
                          <a:srgbClr val="C00000"/>
                        </a:solidFill>
                      </a:endParaRPr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rgbClr val="C00000"/>
                          </a:solidFill>
                        </a:rPr>
                        <a:t>3</a:t>
                      </a:r>
                      <a:endParaRPr lang="ru-RU" sz="2000" b="1">
                        <a:solidFill>
                          <a:srgbClr val="C00000"/>
                        </a:solidFill>
                      </a:endParaRPr>
                    </a:p>
                  </a:txBody>
                  <a:tcPr marL="105826" marR="105826" marT="52914" marB="52914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ru-RU" sz="2000" b="1" dirty="0">
                        <a:solidFill>
                          <a:srgbClr val="C00000"/>
                        </a:solidFill>
                      </a:endParaRPr>
                    </a:p>
                  </a:txBody>
                  <a:tcPr marL="105826" marR="105826" marT="52914" marB="52914"/>
                </a:tc>
                <a:extLst>
                  <a:ext uri="{0D108BD9-81ED-4DB2-BD59-A6C34878D82A}">
                    <a16:rowId xmlns:a16="http://schemas.microsoft.com/office/drawing/2014/main" val="3418810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84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AC234-56B6-2227-B93A-95B0DF1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Глубокие нейросети</a:t>
            </a: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Глубокое обучение (deep learning): что это простыми словами">
            <a:extLst>
              <a:ext uri="{FF2B5EF4-FFF2-40B4-BE49-F238E27FC236}">
                <a16:creationId xmlns:a16="http://schemas.microsoft.com/office/drawing/2014/main" id="{52EF2C0A-8F70-CF94-2B04-5DFE6F9D3C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935" y="1455299"/>
            <a:ext cx="7179970" cy="39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58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14C2A-BA73-CD8E-7A58-EA52EB6D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ru-RU" dirty="0"/>
              <a:t>Задача 2. Решение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E18A0D-FA74-B0E3-CF14-3F0024B2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r>
              <a:rPr lang="ru-RU" dirty="0"/>
              <a:t>Главное отличие от предыдущей задачи, что в данном случае мы должны ранжировать расстояния. Первые три студента, находящихся ближе всего к искомому – и есть наш ответ.</a:t>
            </a:r>
          </a:p>
        </p:txBody>
      </p:sp>
      <p:pic>
        <p:nvPicPr>
          <p:cNvPr id="5" name="Рисунок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5BF546D-B854-3305-ADE2-99D235AF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681" b="-2"/>
          <a:stretch>
            <a:fillRect/>
          </a:stretch>
        </p:blipFill>
        <p:spPr>
          <a:xfrm>
            <a:off x="6704649" y="498763"/>
            <a:ext cx="5001747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15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37EC8-F122-BAB9-6172-146CAE0C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3. Добавим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AD2650-B871-6233-64DC-03270767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классе учатся 8 учеников, и их результаты на тесте по математике и физике представлены в виде координат на плоскости. Каждая координата соответствует оценке ученика по двум предметам: математике и физике. Учеников можно классифицировать на две группы: «Гуманитарии» и «Технари».</a:t>
            </a:r>
          </a:p>
          <a:p>
            <a:r>
              <a:rPr lang="ru-RU" dirty="0"/>
              <a:t>Предположим, что новый ученик I имеет оценки: Математика = 4, Физика = 4. </a:t>
            </a:r>
          </a:p>
          <a:p>
            <a:r>
              <a:rPr lang="ru-RU" dirty="0"/>
              <a:t>Ваша задача — определить, к какой группе относится ученик </a:t>
            </a:r>
            <a:r>
              <a:rPr lang="en-US" dirty="0"/>
              <a:t>I</a:t>
            </a:r>
            <a:r>
              <a:rPr lang="ru-RU" dirty="0"/>
              <a:t>, используя метод к-ближайших соседей. </a:t>
            </a:r>
          </a:p>
        </p:txBody>
      </p:sp>
    </p:spTree>
    <p:extLst>
      <p:ext uri="{BB962C8B-B14F-4D97-AF65-F5344CB8AC3E}">
        <p14:creationId xmlns:p14="http://schemas.microsoft.com/office/powerpoint/2010/main" val="94839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5B452-7E74-FA15-54E1-6DCB4E8C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3. добавим классификации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01733B7-550E-D0F0-88A2-AFC8137634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014733"/>
              </p:ext>
            </p:extLst>
          </p:nvPr>
        </p:nvGraphicFramePr>
        <p:xfrm>
          <a:off x="700635" y="2255520"/>
          <a:ext cx="10691812" cy="368808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672953">
                  <a:extLst>
                    <a:ext uri="{9D8B030D-6E8A-4147-A177-3AD203B41FA5}">
                      <a16:colId xmlns:a16="http://schemas.microsoft.com/office/drawing/2014/main" val="2767215780"/>
                    </a:ext>
                  </a:extLst>
                </a:gridCol>
                <a:gridCol w="2672953">
                  <a:extLst>
                    <a:ext uri="{9D8B030D-6E8A-4147-A177-3AD203B41FA5}">
                      <a16:colId xmlns:a16="http://schemas.microsoft.com/office/drawing/2014/main" val="3363489635"/>
                    </a:ext>
                  </a:extLst>
                </a:gridCol>
                <a:gridCol w="2672953">
                  <a:extLst>
                    <a:ext uri="{9D8B030D-6E8A-4147-A177-3AD203B41FA5}">
                      <a16:colId xmlns:a16="http://schemas.microsoft.com/office/drawing/2014/main" val="249946920"/>
                    </a:ext>
                  </a:extLst>
                </a:gridCol>
                <a:gridCol w="2672953">
                  <a:extLst>
                    <a:ext uri="{9D8B030D-6E8A-4147-A177-3AD203B41FA5}">
                      <a16:colId xmlns:a16="http://schemas.microsoft.com/office/drawing/2014/main" val="26491481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1" dirty="0"/>
                        <a:t>Ученик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1" dirty="0"/>
                        <a:t>Математика (</a:t>
                      </a:r>
                      <a:r>
                        <a:rPr lang="en-US" sz="2000" b="1" dirty="0"/>
                        <a:t>x)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1" dirty="0"/>
                        <a:t>Физика (</a:t>
                      </a:r>
                      <a:r>
                        <a:rPr lang="en-US" sz="2000" b="1" dirty="0"/>
                        <a:t>y)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1" dirty="0"/>
                        <a:t>Группа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409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Гуманитарии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935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Гуманитарии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1052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Технари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222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Гуманитарии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380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Гуманитарии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151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Технари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71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Технари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104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Гуманитарии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723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ru-RU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ru-RU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???</a:t>
                      </a:r>
                      <a:endParaRPr lang="ru-RU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448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282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4B389-29E0-4828-06EF-5282D022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1307590"/>
          </a:xfrm>
        </p:spPr>
        <p:txBody>
          <a:bodyPr>
            <a:normAutofit/>
          </a:bodyPr>
          <a:lstStyle/>
          <a:p>
            <a:r>
              <a:rPr lang="ru-RU" dirty="0"/>
              <a:t>Задача 3. Решение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15BE95-1337-20E2-B2EF-5DA486F72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D4247A-940E-075D-D047-521F8B4A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1992"/>
            <a:ext cx="6239599" cy="3941064"/>
          </a:xfrm>
        </p:spPr>
        <p:txBody>
          <a:bodyPr>
            <a:normAutofit/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B02462-3FE9-A5F6-2686-1314B8F3A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100"/>
          <a:stretch>
            <a:fillRect/>
          </a:stretch>
        </p:blipFill>
        <p:spPr>
          <a:xfrm>
            <a:off x="7583424" y="10"/>
            <a:ext cx="4608576" cy="68579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9BB080-C7E2-9B67-DB74-A60044EF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41" y="3015643"/>
            <a:ext cx="5992061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7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9E5-490D-0376-7A7B-7BBAEE10B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ru-RU" dirty="0"/>
              <a:t>Как подобрать наилучший «к»?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Объект 2">
            <a:extLst>
              <a:ext uri="{FF2B5EF4-FFF2-40B4-BE49-F238E27FC236}">
                <a16:creationId xmlns:a16="http://schemas.microsoft.com/office/drawing/2014/main" id="{8AF3946E-FCD1-5458-8398-5A6F3712D9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365831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5407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EA9E6-DD2A-61EC-F09C-8BF812BE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672" y="909638"/>
            <a:ext cx="5848694" cy="1318062"/>
          </a:xfrm>
        </p:spPr>
        <p:txBody>
          <a:bodyPr>
            <a:normAutofit/>
          </a:bodyPr>
          <a:lstStyle/>
          <a:p>
            <a:r>
              <a:rPr lang="ru-RU" dirty="0"/>
              <a:t>Задача 3. Добавим кросс-валидацию</a:t>
            </a:r>
            <a:endParaRPr lang="ru-RU"/>
          </a:p>
        </p:txBody>
      </p:sp>
      <p:pic>
        <p:nvPicPr>
          <p:cNvPr id="7" name="Graphic 6" descr="Школьный класс">
            <a:extLst>
              <a:ext uri="{FF2B5EF4-FFF2-40B4-BE49-F238E27FC236}">
                <a16:creationId xmlns:a16="http://schemas.microsoft.com/office/drawing/2014/main" id="{EEC1BC6D-E377-B74B-9E45-7530B208C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101" y="1679090"/>
            <a:ext cx="4455010" cy="445501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0661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4852DD-D73D-5771-A2E8-E9527DB87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2672" y="2276474"/>
            <a:ext cx="5848694" cy="3885027"/>
          </a:xfrm>
        </p:spPr>
        <p:txBody>
          <a:bodyPr>
            <a:normAutofit/>
          </a:bodyPr>
          <a:lstStyle/>
          <a:p>
            <a:r>
              <a:rPr lang="ru-RU" b="1" dirty="0"/>
              <a:t>Кросс-валидация</a:t>
            </a:r>
            <a:r>
              <a:rPr lang="ru-RU" dirty="0"/>
              <a:t> — это метод оценки качества модели машинного обучения (в т.ч. k-ближайших соседей), при котором данные </a:t>
            </a:r>
            <a:r>
              <a:rPr lang="ru-RU" b="1" dirty="0"/>
              <a:t>многократно разбиваются</a:t>
            </a:r>
            <a:r>
              <a:rPr lang="ru-RU" dirty="0"/>
              <a:t> на обучающую и тестовую части, чтобы </a:t>
            </a:r>
            <a:r>
              <a:rPr lang="ru-RU" b="1" dirty="0"/>
              <a:t>надежно проверить, как будет работать модель на новых данных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226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7305-CF93-861A-D84A-05A98D45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ru-RU" dirty="0"/>
              <a:t>Обучающая и тестовая выборки</a:t>
            </a:r>
            <a:endParaRPr lang="ru-RU"/>
          </a:p>
        </p:txBody>
      </p:sp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Насколько данные для обучения модели (не)похожи на тестовую выборку? / Хабр">
            <a:extLst>
              <a:ext uri="{FF2B5EF4-FFF2-40B4-BE49-F238E27FC236}">
                <a16:creationId xmlns:a16="http://schemas.microsoft.com/office/drawing/2014/main" id="{8506E09D-12FE-AC6B-3BE1-D8CEE5A5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251" y="2880946"/>
            <a:ext cx="6102317" cy="297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E94BD2B-AB57-EADE-A9E3-727086F36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600"/>
              <a:t>Обучающая выборка используется для обучения модели, а тестовая выборка – для оценки ее производительности. Обычно данные делятся в пропорции 70-80% на обучение и 20-30% на тестирование.</a:t>
            </a:r>
          </a:p>
          <a:p>
            <a:pPr>
              <a:lnSpc>
                <a:spcPct val="100000"/>
              </a:lnSpc>
            </a:pPr>
            <a:r>
              <a:rPr lang="ru-RU" sz="1600"/>
              <a:t>Процесс разделения может быть случайным или стратифицированным. Случайное разделение означает, что каждый объект данных имеет одинаковый шанс попасть в обучающую или тестовую выборку. Стратифицированное разделение гарантирует, что в каждой из выборок будет представлено одинаковое соотношение классов.</a:t>
            </a:r>
          </a:p>
        </p:txBody>
      </p:sp>
    </p:spTree>
    <p:extLst>
      <p:ext uri="{BB962C8B-B14F-4D97-AF65-F5344CB8AC3E}">
        <p14:creationId xmlns:p14="http://schemas.microsoft.com/office/powerpoint/2010/main" val="2204037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15D8F-30C3-0A09-DE77-6E169824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400"/>
              <a:t>Как работает (на примере </a:t>
            </a:r>
            <a:r>
              <a:rPr lang="ru-RU" sz="3400" b="1"/>
              <a:t>k-</a:t>
            </a:r>
            <a:r>
              <a:rPr lang="ru-RU" sz="3400" b="1" err="1"/>
              <a:t>fold</a:t>
            </a:r>
            <a:r>
              <a:rPr lang="ru-RU" sz="3400" b="1"/>
              <a:t> </a:t>
            </a:r>
            <a:r>
              <a:rPr lang="ru-RU" sz="3400" b="1" err="1"/>
              <a:t>cross-validation</a:t>
            </a:r>
            <a:r>
              <a:rPr lang="ru-RU" sz="3400"/>
              <a:t>)</a:t>
            </a:r>
          </a:p>
        </p:txBody>
      </p:sp>
      <p:cxnSp>
        <p:nvCxnSpPr>
          <p:cNvPr id="26" name="Straight Connector 22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Объект 2">
            <a:extLst>
              <a:ext uri="{FF2B5EF4-FFF2-40B4-BE49-F238E27FC236}">
                <a16:creationId xmlns:a16="http://schemas.microsoft.com/office/drawing/2014/main" id="{51917E81-5D4C-F20C-172F-29E2EAE87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4579319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802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C4D33A-9A72-D69A-D82A-C75E34FCF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ru-RU" dirty="0"/>
              <a:t>Пример 5-</a:t>
            </a:r>
            <a:r>
              <a:rPr lang="en-US" dirty="0"/>
              <a:t>fold </a:t>
            </a:r>
            <a:r>
              <a:rPr lang="ru-RU" dirty="0"/>
              <a:t>кросс-валидации: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69C3A2ED-7155-5A37-4F60-A84F873E52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6681376"/>
              </p:ext>
            </p:extLst>
          </p:nvPr>
        </p:nvGraphicFramePr>
        <p:xfrm>
          <a:off x="724214" y="2100440"/>
          <a:ext cx="5075135" cy="42186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92956">
                  <a:extLst>
                    <a:ext uri="{9D8B030D-6E8A-4147-A177-3AD203B41FA5}">
                      <a16:colId xmlns:a16="http://schemas.microsoft.com/office/drawing/2014/main" val="3972978731"/>
                    </a:ext>
                  </a:extLst>
                </a:gridCol>
                <a:gridCol w="1757897">
                  <a:extLst>
                    <a:ext uri="{9D8B030D-6E8A-4147-A177-3AD203B41FA5}">
                      <a16:colId xmlns:a16="http://schemas.microsoft.com/office/drawing/2014/main" val="44986513"/>
                    </a:ext>
                  </a:extLst>
                </a:gridCol>
                <a:gridCol w="2024282">
                  <a:extLst>
                    <a:ext uri="{9D8B030D-6E8A-4147-A177-3AD203B41FA5}">
                      <a16:colId xmlns:a16="http://schemas.microsoft.com/office/drawing/2014/main" val="1438376675"/>
                    </a:ext>
                  </a:extLst>
                </a:gridCol>
              </a:tblGrid>
              <a:tr h="6750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1"/>
                        <a:t>Разбиение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1"/>
                        <a:t>Тестовая часть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2000" b="1" dirty="0"/>
                        <a:t>Обучающая часть</a:t>
                      </a:r>
                    </a:p>
                  </a:txBody>
                  <a:tcPr marL="144300" marR="144300" marT="72150" marB="72150" anchor="ctr"/>
                </a:tc>
                <a:extLst>
                  <a:ext uri="{0D108BD9-81ED-4DB2-BD59-A6C34878D82A}">
                    <a16:rowId xmlns:a16="http://schemas.microsoft.com/office/drawing/2014/main" val="3617806278"/>
                  </a:ext>
                </a:extLst>
              </a:tr>
              <a:tr h="620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Fold 1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 dirty="0"/>
                        <a:t>1-я часть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/>
                        <a:t>2-я + 3-я + 4-я + 5-я</a:t>
                      </a:r>
                    </a:p>
                  </a:txBody>
                  <a:tcPr marL="144300" marR="144300" marT="72150" marB="72150" anchor="ctr"/>
                </a:tc>
                <a:extLst>
                  <a:ext uri="{0D108BD9-81ED-4DB2-BD59-A6C34878D82A}">
                    <a16:rowId xmlns:a16="http://schemas.microsoft.com/office/drawing/2014/main" val="397186604"/>
                  </a:ext>
                </a:extLst>
              </a:tr>
              <a:tr h="620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Fold 2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 dirty="0"/>
                        <a:t>2-я часть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/>
                        <a:t>1-я + 3-я + 4-я + 5-я</a:t>
                      </a:r>
                    </a:p>
                  </a:txBody>
                  <a:tcPr marL="144300" marR="144300" marT="72150" marB="72150" anchor="ctr"/>
                </a:tc>
                <a:extLst>
                  <a:ext uri="{0D108BD9-81ED-4DB2-BD59-A6C34878D82A}">
                    <a16:rowId xmlns:a16="http://schemas.microsoft.com/office/drawing/2014/main" val="3717305365"/>
                  </a:ext>
                </a:extLst>
              </a:tr>
              <a:tr h="620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Fold 3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/>
                        <a:t>3-я часть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/>
                        <a:t>1-я + 2-я + 4-я + 5-я</a:t>
                      </a:r>
                    </a:p>
                  </a:txBody>
                  <a:tcPr marL="144300" marR="144300" marT="72150" marB="72150" anchor="ctr"/>
                </a:tc>
                <a:extLst>
                  <a:ext uri="{0D108BD9-81ED-4DB2-BD59-A6C34878D82A}">
                    <a16:rowId xmlns:a16="http://schemas.microsoft.com/office/drawing/2014/main" val="93414257"/>
                  </a:ext>
                </a:extLst>
              </a:tr>
              <a:tr h="620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Fold 4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/>
                        <a:t>4-я часть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/>
                        <a:t>1-я + 2-я + 3-я + 5-я</a:t>
                      </a:r>
                    </a:p>
                  </a:txBody>
                  <a:tcPr marL="144300" marR="144300" marT="72150" marB="72150" anchor="ctr"/>
                </a:tc>
                <a:extLst>
                  <a:ext uri="{0D108BD9-81ED-4DB2-BD59-A6C34878D82A}">
                    <a16:rowId xmlns:a16="http://schemas.microsoft.com/office/drawing/2014/main" val="2938395329"/>
                  </a:ext>
                </a:extLst>
              </a:tr>
              <a:tr h="620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Fold 5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/>
                        <a:t>5-я часть</a:t>
                      </a:r>
                    </a:p>
                  </a:txBody>
                  <a:tcPr marL="144300" marR="144300" marT="72150" marB="7215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800" dirty="0"/>
                        <a:t>1-я + 2-я + 3-я + 4-я</a:t>
                      </a:r>
                    </a:p>
                  </a:txBody>
                  <a:tcPr marL="144300" marR="144300" marT="72150" marB="72150" anchor="ctr"/>
                </a:tc>
                <a:extLst>
                  <a:ext uri="{0D108BD9-81ED-4DB2-BD59-A6C34878D82A}">
                    <a16:rowId xmlns:a16="http://schemas.microsoft.com/office/drawing/2014/main" val="1342485358"/>
                  </a:ext>
                </a:extLst>
              </a:tr>
            </a:tbl>
          </a:graphicData>
        </a:graphic>
      </p:graphicFrame>
      <p:pic>
        <p:nvPicPr>
          <p:cNvPr id="5122" name="Picture 2" descr="Инфографика как работает кросс-валидация">
            <a:extLst>
              <a:ext uri="{FF2B5EF4-FFF2-40B4-BE49-F238E27FC236}">
                <a16:creationId xmlns:a16="http://schemas.microsoft.com/office/drawing/2014/main" id="{701E7AE2-1949-9968-7595-32FC8F48A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77" y="1828292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430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E4BB0-3819-2297-9A61-2DBF733E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ru-RU" dirty="0"/>
              <a:t>Применение к </a:t>
            </a:r>
            <a:r>
              <a:rPr lang="en-US" dirty="0"/>
              <a:t>k-NN</a:t>
            </a:r>
            <a:endParaRPr lang="ru-RU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 descr="Изображение выглядит как текст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A342B59-1997-BCB0-AE1E-C4463309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8" y="3512975"/>
            <a:ext cx="5549902" cy="265007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55B4D16-49B4-DD2C-BA95-C597AD948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1" y="2513214"/>
            <a:ext cx="4819903" cy="3775456"/>
          </a:xfrm>
        </p:spPr>
        <p:txBody>
          <a:bodyPr>
            <a:normAutofit/>
          </a:bodyPr>
          <a:lstStyle/>
          <a:p>
            <a:r>
              <a:rPr lang="ru-RU" dirty="0"/>
              <a:t>Тестируем разные значения k (количество соседей) внутри кросс-валидации, и выбираем то, при котором классификация будет наиболее точной.</a:t>
            </a:r>
          </a:p>
        </p:txBody>
      </p:sp>
    </p:spTree>
    <p:extLst>
      <p:ext uri="{BB962C8B-B14F-4D97-AF65-F5344CB8AC3E}">
        <p14:creationId xmlns:p14="http://schemas.microsoft.com/office/powerpoint/2010/main" val="78234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3C1CB-D41B-A8BB-CF73-971FDB8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23" y="2109493"/>
            <a:ext cx="4265763" cy="1441776"/>
          </a:xfrm>
        </p:spPr>
        <p:txBody>
          <a:bodyPr anchor="t">
            <a:normAutofit/>
          </a:bodyPr>
          <a:lstStyle/>
          <a:p>
            <a:r>
              <a:rPr lang="ru-RU" dirty="0"/>
              <a:t>Машинное обучение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594BC9-9F28-D271-9329-5F6F9656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353" y="2200490"/>
            <a:ext cx="5269831" cy="3445399"/>
          </a:xfrm>
        </p:spPr>
        <p:txBody>
          <a:bodyPr>
            <a:normAutofit/>
          </a:bodyPr>
          <a:lstStyle/>
          <a:p>
            <a:r>
              <a:rPr lang="ru-RU" dirty="0"/>
              <a:t>— класс методов искусственного интеллекта, решающих задачу, строя алгоритм на основе размеченных данных (но иногда и неразмеченных).</a:t>
            </a:r>
          </a:p>
          <a:p>
            <a:endParaRPr lang="ru-RU" dirty="0"/>
          </a:p>
          <a:p>
            <a:r>
              <a:rPr lang="ru-RU" dirty="0"/>
              <a:t>Приведите примеры применения МО для повседневных задач.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F0A063-5253-8DF5-3B7B-12FE09670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816" y="3764346"/>
            <a:ext cx="402336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07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6E4116-500A-3639-9EB9-F60AC21F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dirty="0"/>
              <a:t>Задача 3. добавляем </a:t>
            </a:r>
            <a:r>
              <a:rPr lang="en-US" dirty="0"/>
              <a:t>LOOCV</a:t>
            </a:r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FAF611-FC20-F3EC-1867-EFA46E913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r>
              <a:rPr lang="ru-RU" dirty="0"/>
              <a:t>Есть 8 учеников с координатами и группой (гуманитарии/технари).</a:t>
            </a:r>
          </a:p>
          <a:p>
            <a:r>
              <a:rPr lang="ru-RU" dirty="0"/>
              <a:t>Мы будем использовать </a:t>
            </a:r>
            <a:r>
              <a:rPr lang="ru-RU" dirty="0" err="1"/>
              <a:t>leave-one-out</a:t>
            </a:r>
            <a:r>
              <a:rPr lang="ru-RU" dirty="0"/>
              <a:t> кросс-валидацию (LOOCV) — это частный случай k-</a:t>
            </a:r>
            <a:r>
              <a:rPr lang="ru-RU" dirty="0" err="1"/>
              <a:t>fold</a:t>
            </a:r>
            <a:r>
              <a:rPr lang="ru-RU" dirty="0"/>
              <a:t>, где каждый элемент по очереди становится тестовым, а остальные — обучающими.</a:t>
            </a:r>
          </a:p>
          <a:p>
            <a:r>
              <a:rPr lang="ru-RU" dirty="0"/>
              <a:t>Для каждого k (кол-во соседей) мы оценим точность классификации.</a:t>
            </a:r>
          </a:p>
        </p:txBody>
      </p:sp>
      <p:pic>
        <p:nvPicPr>
          <p:cNvPr id="7" name="Graphic 6" descr="Электрик">
            <a:extLst>
              <a:ext uri="{FF2B5EF4-FFF2-40B4-BE49-F238E27FC236}">
                <a16:creationId xmlns:a16="http://schemas.microsoft.com/office/drawing/2014/main" id="{D89D1898-F812-2084-764F-1593C5A7F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65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772F-E962-1DAE-C8F4-8059D286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ru-RU"/>
              <a:t>Задача 3. решение с </a:t>
            </a:r>
            <a:r>
              <a:rPr lang="en-US"/>
              <a:t>LOOCV</a:t>
            </a:r>
            <a:endParaRPr lang="ru-RU" dirty="0"/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528DA6-FD64-73A0-8F91-181FCD816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Для каждого k от 1 до 7:</a:t>
            </a:r>
          </a:p>
          <a:p>
            <a:pPr>
              <a:lnSpc>
                <a:spcPct val="100000"/>
              </a:lnSpc>
            </a:pPr>
            <a:r>
              <a:rPr lang="ru-RU" dirty="0"/>
              <a:t>По очереди исключаем по одному ученику из данных (LOOCV),</a:t>
            </a:r>
          </a:p>
          <a:p>
            <a:pPr>
              <a:lnSpc>
                <a:spcPct val="100000"/>
              </a:lnSpc>
            </a:pPr>
            <a:r>
              <a:rPr lang="ru-RU" dirty="0"/>
              <a:t>Классифицируем его с помощью k-NN на остальных,</a:t>
            </a:r>
          </a:p>
          <a:p>
            <a:pPr>
              <a:lnSpc>
                <a:spcPct val="100000"/>
              </a:lnSpc>
            </a:pPr>
            <a:r>
              <a:rPr lang="ru-RU" dirty="0"/>
              <a:t>Сравниваем предсказание с реальной группой.</a:t>
            </a:r>
          </a:p>
          <a:p>
            <a:pPr>
              <a:lnSpc>
                <a:spcPct val="100000"/>
              </a:lnSpc>
            </a:pPr>
            <a:r>
              <a:rPr lang="ru-RU" dirty="0"/>
              <a:t>Считаем точность (доля правильных предсказаний) при каждом k.</a:t>
            </a:r>
          </a:p>
          <a:p>
            <a:pPr>
              <a:lnSpc>
                <a:spcPct val="100000"/>
              </a:lnSpc>
            </a:pPr>
            <a:r>
              <a:rPr lang="ru-RU" dirty="0"/>
              <a:t>Выводим лучший k.</a:t>
            </a:r>
          </a:p>
        </p:txBody>
      </p:sp>
      <p:pic>
        <p:nvPicPr>
          <p:cNvPr id="7" name="Рисунок 6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03566C8-37EB-620B-5B63-9F53DE79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669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90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7" name="Straight Connector 1024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9" name="Straight Connector 1024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C885C-AF43-538D-3C9A-2BC050DB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Задача 3. решение с loocv</a:t>
            </a:r>
          </a:p>
        </p:txBody>
      </p:sp>
      <p:cxnSp>
        <p:nvCxnSpPr>
          <p:cNvPr id="10253" name="Straight Connector 1025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67ECFB6-7CAE-0C0B-4A70-75AD05B80C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928879"/>
            <a:ext cx="7353299" cy="500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3CDC84-279B-9579-8118-0B7EF52D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3" y="4101988"/>
            <a:ext cx="3414460" cy="18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5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31303-76E6-B2F7-64C1-D7E55116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2"/>
            <a:ext cx="4218435" cy="23906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400"/>
              <a:t>Задача 4. больше классификаций, больше признаков</a:t>
            </a:r>
          </a:p>
        </p:txBody>
      </p:sp>
      <p:pic>
        <p:nvPicPr>
          <p:cNvPr id="7" name="Graphic 6" descr="Гантель">
            <a:extLst>
              <a:ext uri="{FF2B5EF4-FFF2-40B4-BE49-F238E27FC236}">
                <a16:creationId xmlns:a16="http://schemas.microsoft.com/office/drawing/2014/main" id="{FC6B438D-4DC1-FF4D-F114-0A922D45B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83" y="3210560"/>
            <a:ext cx="2959568" cy="29595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5411BF-FF86-4EE6-FF11-5DFFC8189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418" y="555712"/>
            <a:ext cx="5916168" cy="5614416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В спортивной академии оценивают спортсменов по трём параметрам:</a:t>
            </a:r>
          </a:p>
          <a:p>
            <a:r>
              <a:rPr lang="ru-RU" dirty="0"/>
              <a:t>🏃‍♂️ </a:t>
            </a:r>
            <a:r>
              <a:rPr lang="ru-RU" b="1" dirty="0"/>
              <a:t>Выносливость</a:t>
            </a:r>
            <a:endParaRPr lang="ru-RU" dirty="0"/>
          </a:p>
          <a:p>
            <a:r>
              <a:rPr lang="ru-RU" dirty="0"/>
              <a:t>⚡ </a:t>
            </a:r>
            <a:r>
              <a:rPr lang="ru-RU" b="1" dirty="0"/>
              <a:t>Реакция</a:t>
            </a:r>
            <a:endParaRPr lang="ru-RU" dirty="0"/>
          </a:p>
          <a:p>
            <a:r>
              <a:rPr lang="ru-RU" dirty="0"/>
              <a:t>🌀 </a:t>
            </a:r>
            <a:r>
              <a:rPr lang="ru-RU" b="1" dirty="0"/>
              <a:t>Ловкость</a:t>
            </a:r>
            <a:endParaRPr lang="ru-RU" dirty="0"/>
          </a:p>
          <a:p>
            <a:r>
              <a:rPr lang="ru-RU" dirty="0"/>
              <a:t>Каждому спортсмену присваивается категория:</a:t>
            </a:r>
          </a:p>
          <a:p>
            <a:r>
              <a:rPr lang="ru-RU" b="1" dirty="0"/>
              <a:t>Спринтеры</a:t>
            </a:r>
            <a:r>
              <a:rPr lang="ru-RU" dirty="0"/>
              <a:t> — если </a:t>
            </a:r>
            <a:r>
              <a:rPr lang="ru-RU" i="1" dirty="0"/>
              <a:t>Выносливость &lt; 4</a:t>
            </a:r>
            <a:endParaRPr lang="ru-RU" dirty="0"/>
          </a:p>
          <a:p>
            <a:r>
              <a:rPr lang="ru-RU" b="1" dirty="0"/>
              <a:t>Универсалы</a:t>
            </a:r>
            <a:r>
              <a:rPr lang="ru-RU" dirty="0"/>
              <a:t> — если </a:t>
            </a:r>
            <a:r>
              <a:rPr lang="ru-RU" i="1" dirty="0"/>
              <a:t>Выносливость от 4 до 7</a:t>
            </a:r>
            <a:endParaRPr lang="ru-RU" dirty="0"/>
          </a:p>
          <a:p>
            <a:endParaRPr lang="ru-RU" dirty="0"/>
          </a:p>
          <a:p>
            <a:r>
              <a:rPr lang="ru-RU" dirty="0"/>
              <a:t>Спортсмен </a:t>
            </a:r>
            <a:r>
              <a:rPr lang="ru-RU" b="1" dirty="0"/>
              <a:t>K</a:t>
            </a:r>
            <a:r>
              <a:rPr lang="ru-RU" dirty="0"/>
              <a:t> имеет характеристики:</a:t>
            </a:r>
          </a:p>
          <a:p>
            <a:r>
              <a:rPr lang="ru-RU" b="1" dirty="0"/>
              <a:t>Выносливость</a:t>
            </a:r>
            <a:r>
              <a:rPr lang="ru-RU" dirty="0"/>
              <a:t> = 4</a:t>
            </a:r>
          </a:p>
          <a:p>
            <a:r>
              <a:rPr lang="ru-RU" b="1" dirty="0"/>
              <a:t>Реакция</a:t>
            </a:r>
            <a:r>
              <a:rPr lang="ru-RU" dirty="0"/>
              <a:t> = 4</a:t>
            </a:r>
          </a:p>
          <a:p>
            <a:r>
              <a:rPr lang="ru-RU" b="1" dirty="0"/>
              <a:t>Ловкость</a:t>
            </a:r>
            <a:r>
              <a:rPr lang="ru-RU" dirty="0"/>
              <a:t> = 6</a:t>
            </a:r>
          </a:p>
          <a:p>
            <a:r>
              <a:rPr lang="ru-RU" b="1" dirty="0"/>
              <a:t>Вопрос:</a:t>
            </a:r>
            <a:r>
              <a:rPr lang="ru-RU" dirty="0"/>
              <a:t> К какой </a:t>
            </a:r>
            <a:r>
              <a:rPr lang="ru-RU" b="1" dirty="0"/>
              <a:t>категории</a:t>
            </a:r>
            <a:r>
              <a:rPr lang="ru-RU" dirty="0"/>
              <a:t> отнести K?</a:t>
            </a:r>
          </a:p>
        </p:txBody>
      </p:sp>
    </p:spTree>
    <p:extLst>
      <p:ext uri="{BB962C8B-B14F-4D97-AF65-F5344CB8AC3E}">
        <p14:creationId xmlns:p14="http://schemas.microsoft.com/office/powerpoint/2010/main" val="292225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AB35F-9D51-872C-5C60-5AC5A5C53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Задача 4. датасет</a:t>
            </a:r>
          </a:p>
        </p:txBody>
      </p:sp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5D21951-5AA4-F5ED-64AB-563766DFAD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703868"/>
              </p:ext>
            </p:extLst>
          </p:nvPr>
        </p:nvGraphicFramePr>
        <p:xfrm>
          <a:off x="934422" y="2276474"/>
          <a:ext cx="10361258" cy="385762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09274">
                  <a:extLst>
                    <a:ext uri="{9D8B030D-6E8A-4147-A177-3AD203B41FA5}">
                      <a16:colId xmlns:a16="http://schemas.microsoft.com/office/drawing/2014/main" val="4057149947"/>
                    </a:ext>
                  </a:extLst>
                </a:gridCol>
                <a:gridCol w="2688753">
                  <a:extLst>
                    <a:ext uri="{9D8B030D-6E8A-4147-A177-3AD203B41FA5}">
                      <a16:colId xmlns:a16="http://schemas.microsoft.com/office/drawing/2014/main" val="2784394754"/>
                    </a:ext>
                  </a:extLst>
                </a:gridCol>
                <a:gridCol w="1699054">
                  <a:extLst>
                    <a:ext uri="{9D8B030D-6E8A-4147-A177-3AD203B41FA5}">
                      <a16:colId xmlns:a16="http://schemas.microsoft.com/office/drawing/2014/main" val="1102325213"/>
                    </a:ext>
                  </a:extLst>
                </a:gridCol>
                <a:gridCol w="1877580">
                  <a:extLst>
                    <a:ext uri="{9D8B030D-6E8A-4147-A177-3AD203B41FA5}">
                      <a16:colId xmlns:a16="http://schemas.microsoft.com/office/drawing/2014/main" val="1408573813"/>
                    </a:ext>
                  </a:extLst>
                </a:gridCol>
                <a:gridCol w="1986597">
                  <a:extLst>
                    <a:ext uri="{9D8B030D-6E8A-4147-A177-3AD203B41FA5}">
                      <a16:colId xmlns:a16="http://schemas.microsoft.com/office/drawing/2014/main" val="1052984157"/>
                    </a:ext>
                  </a:extLst>
                </a:gridCol>
              </a:tblGrid>
              <a:tr h="3778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800" b="1"/>
                        <a:t>Спортсмен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800" b="1"/>
                        <a:t>Выносливость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800" b="1"/>
                        <a:t>Реакция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800" b="1"/>
                        <a:t>Ловкость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800" b="1"/>
                        <a:t>Категория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4102078529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A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7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6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Универсалы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1614550604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B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2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3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7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Спринтеры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1359302229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C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9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6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Сталевики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620567553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D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Универсалы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1732817507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E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1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1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6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Спринтеры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618628796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F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8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2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8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Сталевики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3679768719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G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7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8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6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Сталевики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2117162703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H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3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Спринтеры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3478556074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I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6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Сталевики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72095479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J</a:t>
                      </a:r>
                      <a:endParaRPr lang="en-US" sz="1600" b="1" i="1"/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6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7</a:t>
                      </a:r>
                    </a:p>
                  </a:txBody>
                  <a:tcPr marL="73291" marR="73291" marT="36646" marB="366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Универсалы</a:t>
                      </a:r>
                    </a:p>
                  </a:txBody>
                  <a:tcPr marL="73291" marR="73291" marT="36646" marB="36646" anchor="ctr"/>
                </a:tc>
                <a:extLst>
                  <a:ext uri="{0D108BD9-81ED-4DB2-BD59-A6C34878D82A}">
                    <a16:rowId xmlns:a16="http://schemas.microsoft.com/office/drawing/2014/main" val="3052981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749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9" name="Straight Connector 133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1" name="Straight Connector 133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323" name="Rectangle 1332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BF0981-AE26-FC85-BBDE-16854C52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Задача 4. решение</a:t>
            </a:r>
          </a:p>
        </p:txBody>
      </p:sp>
      <p:pic>
        <p:nvPicPr>
          <p:cNvPr id="13314" name="Picture 2" descr="Изображение выглядит как текст, диаграмма, снимок экран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FB5F10-42A3-CFD8-9AA4-B0E426CF3C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3232" y="406400"/>
            <a:ext cx="5105535" cy="51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325" name="Straight Connector 133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856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FEBB7-088E-A7C0-1A37-CECD0283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Задача 4. решение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Шрифт, снимок экрана, ч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328C6D6-C046-CBB1-40A9-4002EECE7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87" r="2" b="1"/>
          <a:stretch>
            <a:fillRect/>
          </a:stretch>
        </p:blipFill>
        <p:spPr>
          <a:xfrm>
            <a:off x="800100" y="562332"/>
            <a:ext cx="10591800" cy="39927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95B0DB-DE6B-CDD7-A680-5235B961A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944" y="4804171"/>
            <a:ext cx="2510889" cy="9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964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B31D7-C562-DCF9-47AD-DBC68345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Задача 4. решение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Шрифт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392940C-55D2-5670-A520-5C6A186EE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202" b="-2"/>
          <a:stretch>
            <a:fillRect/>
          </a:stretch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04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3E1FF-2EF0-5B80-1924-21F35A98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4008281" cy="1307592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4.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B17337-00F9-9F0C-F50C-649CBD4D9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EC5AFA-539B-1F73-F2A1-8FE7F11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4" y="2434081"/>
            <a:ext cx="5083561" cy="401980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D53F29-0E27-15C6-FB12-54660316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63" y="0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720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955C3-8E27-8D1B-F96D-99FAFB56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4.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52BEC4-1E4B-20B5-3383-A7770BFE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599D8-B63C-DB9E-5DEE-0A4C397E0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05" y="1777905"/>
            <a:ext cx="6945771" cy="22122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A9ADFF-CDDC-6C4D-A7BD-3D51A0392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05" y="3990109"/>
            <a:ext cx="7411008" cy="253704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2858DD-1DD1-E836-4FA4-4C6C0B8E6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728" y="3364209"/>
            <a:ext cx="6286272" cy="9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2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346FC-AD9A-9192-5EC7-A4A83D26A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700"/>
              <a:t>Примеры использования машинного обучения для повседневных задач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EC695B83-FEC4-B533-C1C3-E9814E878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32803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90171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06" name="Straight Connector 1230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8" name="Straight Connector 1230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310" name="Rectangle 12309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885C16-07D8-702F-BC1B-15D820F23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4742029"/>
            <a:ext cx="10765912" cy="925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Задача 4. решение</a:t>
            </a:r>
          </a:p>
        </p:txBody>
      </p:sp>
      <p:pic>
        <p:nvPicPr>
          <p:cNvPr id="12290" name="Picture 2" descr="Изображение выглядит как текст, диаграмма, График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A045609-D6B1-B71B-0DA6-9049B46F98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326" y="436796"/>
            <a:ext cx="5982107" cy="40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B20844-B731-3FEB-8A1C-41605AA7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458" y="683016"/>
            <a:ext cx="3879568" cy="3584211"/>
          </a:xfrm>
          <a:prstGeom prst="rect">
            <a:avLst/>
          </a:prstGeom>
        </p:spPr>
      </p:pic>
      <p:cxnSp>
        <p:nvCxnSpPr>
          <p:cNvPr id="12312" name="Straight Connector 12311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667603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372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104ED-C1D3-27EB-1656-8509D1E0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672" y="909638"/>
            <a:ext cx="5848694" cy="13180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200"/>
              <a:t>Задача 5. Линейная регрессия с выделением свободного члена равного 0 (через начало координат)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0661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76F43B-1B10-7703-5097-A33BC9998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2672" y="2276474"/>
            <a:ext cx="5848694" cy="3885027"/>
          </a:xfrm>
        </p:spPr>
        <p:txBody>
          <a:bodyPr>
            <a:normAutofit/>
          </a:bodyPr>
          <a:lstStyle/>
          <a:p>
            <a:r>
              <a:rPr lang="ru-RU" dirty="0"/>
              <a:t>Машина ускоряется, и скорость (км/ч) зависит от времени (сек). Предскажите скорость через 15 секунд.</a:t>
            </a:r>
          </a:p>
        </p:txBody>
      </p:sp>
      <p:graphicFrame>
        <p:nvGraphicFramePr>
          <p:cNvPr id="27" name="Таблица 26">
            <a:extLst>
              <a:ext uri="{FF2B5EF4-FFF2-40B4-BE49-F238E27FC236}">
                <a16:creationId xmlns:a16="http://schemas.microsoft.com/office/drawing/2014/main" id="{81C73647-8BD2-1FAD-CD77-8F29894B4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28632"/>
              </p:ext>
            </p:extLst>
          </p:nvPr>
        </p:nvGraphicFramePr>
        <p:xfrm>
          <a:off x="845416" y="566297"/>
          <a:ext cx="4640984" cy="525179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320492">
                  <a:extLst>
                    <a:ext uri="{9D8B030D-6E8A-4147-A177-3AD203B41FA5}">
                      <a16:colId xmlns:a16="http://schemas.microsoft.com/office/drawing/2014/main" val="3208201509"/>
                    </a:ext>
                  </a:extLst>
                </a:gridCol>
                <a:gridCol w="2320492">
                  <a:extLst>
                    <a:ext uri="{9D8B030D-6E8A-4147-A177-3AD203B41FA5}">
                      <a16:colId xmlns:a16="http://schemas.microsoft.com/office/drawing/2014/main" val="3942295688"/>
                    </a:ext>
                  </a:extLst>
                </a:gridCol>
              </a:tblGrid>
              <a:tr h="3282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400" b="1"/>
                        <a:t>Время (с)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400" b="1" dirty="0"/>
                        <a:t>Скорость (км/ч)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2408330392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0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 dirty="0"/>
                        <a:t>0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274380071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10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4104279351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2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22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3280280125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3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33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1592099142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4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41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3160579913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5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53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1131436862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6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63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2007420376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7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70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4069745112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8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82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1529936459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9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90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1290827574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10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101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2022823756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11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110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4149143593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12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120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2967644593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13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128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3825917667"/>
                  </a:ext>
                </a:extLst>
              </a:tr>
              <a:tr h="328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/>
                        <a:t>14</a:t>
                      </a:r>
                    </a:p>
                  </a:txBody>
                  <a:tcPr marL="58440" marR="58440" marT="29220" marB="292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600" dirty="0"/>
                        <a:t>137</a:t>
                      </a:r>
                    </a:p>
                  </a:txBody>
                  <a:tcPr marL="58440" marR="58440" marT="29220" marB="29220" anchor="ctr"/>
                </a:tc>
                <a:extLst>
                  <a:ext uri="{0D108BD9-81ED-4DB2-BD59-A6C34878D82A}">
                    <a16:rowId xmlns:a16="http://schemas.microsoft.com/office/drawing/2014/main" val="735791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453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9866E0-3975-B963-1D4E-25EB264F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Задача 5. решение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F5310F9-C1A8-D9F6-2246-3E0BF86DF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935" y="900041"/>
            <a:ext cx="7179970" cy="506187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546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B1321-F26E-AF33-52A1-19C69A5C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Задача 5. решение</a:t>
            </a:r>
          </a:p>
        </p:txBody>
      </p:sp>
      <p:pic>
        <p:nvPicPr>
          <p:cNvPr id="5" name="Объект 4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A9610D9-9ACA-B2BB-B6B9-BF6B88019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057" y="723900"/>
            <a:ext cx="7049121" cy="54102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74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1418ED-9B74-C885-5EEB-9C949BC08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100"/>
              <a:t>Задача 6. Линейная регрессия с ошибками (шум в данных)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939372-E055-1419-AD92-14382782D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ru-RU" dirty="0"/>
              <a:t>Время выполнения домашнего задания (мин) зависит от количества страниц, но периодически при выполнении возникают ошибки, которые нужно обязательно исправлять. Предскажите время выполнения домашнего задания при заданных 16 страницах.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DF88903-A4C6-C1A2-C329-CA4F7018A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847025"/>
              </p:ext>
            </p:extLst>
          </p:nvPr>
        </p:nvGraphicFramePr>
        <p:xfrm>
          <a:off x="7519145" y="890873"/>
          <a:ext cx="3841530" cy="511537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68849">
                  <a:extLst>
                    <a:ext uri="{9D8B030D-6E8A-4147-A177-3AD203B41FA5}">
                      <a16:colId xmlns:a16="http://schemas.microsoft.com/office/drawing/2014/main" val="1445017044"/>
                    </a:ext>
                  </a:extLst>
                </a:gridCol>
                <a:gridCol w="2072681">
                  <a:extLst>
                    <a:ext uri="{9D8B030D-6E8A-4147-A177-3AD203B41FA5}">
                      <a16:colId xmlns:a16="http://schemas.microsoft.com/office/drawing/2014/main" val="1842178874"/>
                    </a:ext>
                  </a:extLst>
                </a:gridCol>
              </a:tblGrid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Страницы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Время (мин)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2396590609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dirty="0"/>
                        <a:t>15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159691879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2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25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298608822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3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38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159005158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4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40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426617975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5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55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4006977792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6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60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394014823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7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70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2648321106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8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78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2223743875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9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85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67701056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10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95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549711561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11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105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10547868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12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110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202156150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13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120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2778716768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14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128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49952790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/>
                        <a:t>15</a:t>
                      </a:r>
                    </a:p>
                  </a:txBody>
                  <a:tcPr marL="67772" marR="67772" marT="33886" marB="3388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dirty="0"/>
                        <a:t>135</a:t>
                      </a:r>
                    </a:p>
                  </a:txBody>
                  <a:tcPr marL="67772" marR="67772" marT="33886" marB="33886" anchor="ctr"/>
                </a:tc>
                <a:extLst>
                  <a:ext uri="{0D108BD9-81ED-4DB2-BD59-A6C34878D82A}">
                    <a16:rowId xmlns:a16="http://schemas.microsoft.com/office/drawing/2014/main" val="916607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0916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95" name="Straight Connector 2048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6" name="Straight Connector 2048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497" name="Rectangle 2049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A80DA-1349-A46E-32C5-6A71CB37C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 err="1"/>
              <a:t>Что</a:t>
            </a:r>
            <a:r>
              <a:rPr lang="en-US" sz="5400" dirty="0"/>
              <a:t> </a:t>
            </a:r>
            <a:r>
              <a:rPr lang="en-US" sz="5400" dirty="0" err="1"/>
              <a:t>такое</a:t>
            </a:r>
            <a:r>
              <a:rPr lang="en-US" sz="5400" dirty="0"/>
              <a:t> </a:t>
            </a:r>
            <a:r>
              <a:rPr lang="en-US" sz="5400" dirty="0" err="1"/>
              <a:t>шум</a:t>
            </a:r>
            <a:r>
              <a:rPr lang="en-US" sz="5400" dirty="0"/>
              <a:t> в </a:t>
            </a:r>
            <a:r>
              <a:rPr lang="en-US" sz="5400" dirty="0" err="1"/>
              <a:t>данных</a:t>
            </a:r>
            <a:r>
              <a:rPr lang="en-US" sz="5400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5FC41D-4D99-0BD5-DC27-57D7A879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64" y="5717566"/>
            <a:ext cx="9470954" cy="533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/>
              <a:t>Шум, в отличие от выброса, не меняет общий тренд.</a:t>
            </a:r>
          </a:p>
        </p:txBody>
      </p:sp>
      <p:cxnSp>
        <p:nvCxnSpPr>
          <p:cNvPr id="20498" name="Straight Connector 2049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FD4FB1D-FDD9-B086-8D0C-EEAF10A26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86" y="113043"/>
            <a:ext cx="94869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897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DEF251-FCF5-AE72-BCD6-89BFD9C1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Задача 6. Решение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0A80F58-06B8-90F0-C668-714124454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874" y="723901"/>
            <a:ext cx="676275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37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26F23-8200-7949-D945-75F7FDA2B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Задача 6. решение</a:t>
            </a:r>
          </a:p>
        </p:txBody>
      </p:sp>
      <p:pic>
        <p:nvPicPr>
          <p:cNvPr id="5" name="Объект 4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1BDC78-E4E9-DB37-30E6-7E00654AB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463" y="719453"/>
            <a:ext cx="7110433" cy="552836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23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539AC-A83D-65C4-C24A-7D803051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500"/>
              <a:t>Задача 7. Множественная линейная регрессия (два признака)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FCD2B2-547F-9EAD-644D-92DA629BA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1849121"/>
            <a:ext cx="4191001" cy="4139626"/>
          </a:xfrm>
        </p:spPr>
        <p:txBody>
          <a:bodyPr anchor="b">
            <a:normAutofit/>
          </a:bodyPr>
          <a:lstStyle/>
          <a:p>
            <a:r>
              <a:rPr lang="ru-RU" dirty="0"/>
              <a:t>Количество проданного мороженого зависит от температуры воздуха и количества посетителей кафе. Предскажите количество мороженого, если температура 33 °C, посетителей 95.</a:t>
            </a:r>
          </a:p>
        </p:txBody>
      </p: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57B0808-F360-42D6-31F9-CE7F5FEAB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06363"/>
              </p:ext>
            </p:extLst>
          </p:nvPr>
        </p:nvGraphicFramePr>
        <p:xfrm>
          <a:off x="800100" y="2182652"/>
          <a:ext cx="6072189" cy="35132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10817">
                  <a:extLst>
                    <a:ext uri="{9D8B030D-6E8A-4147-A177-3AD203B41FA5}">
                      <a16:colId xmlns:a16="http://schemas.microsoft.com/office/drawing/2014/main" val="1506552988"/>
                    </a:ext>
                  </a:extLst>
                </a:gridCol>
                <a:gridCol w="1944936">
                  <a:extLst>
                    <a:ext uri="{9D8B030D-6E8A-4147-A177-3AD203B41FA5}">
                      <a16:colId xmlns:a16="http://schemas.microsoft.com/office/drawing/2014/main" val="3719606049"/>
                    </a:ext>
                  </a:extLst>
                </a:gridCol>
                <a:gridCol w="2016436">
                  <a:extLst>
                    <a:ext uri="{9D8B030D-6E8A-4147-A177-3AD203B41FA5}">
                      <a16:colId xmlns:a16="http://schemas.microsoft.com/office/drawing/2014/main" val="1030174093"/>
                    </a:ext>
                  </a:extLst>
                </a:gridCol>
              </a:tblGrid>
              <a:tr h="12352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b="1" cap="none" spc="0">
                          <a:solidFill>
                            <a:schemeClr val="tx1"/>
                          </a:solidFill>
                        </a:rPr>
                        <a:t>Температура (°</a:t>
                      </a:r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C)</a:t>
                      </a:r>
                    </a:p>
                  </a:txBody>
                  <a:tcPr marL="74517" marR="68035" marT="21291" marB="159682" anchor="b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b="1" cap="none" spc="0">
                          <a:solidFill>
                            <a:schemeClr val="tx1"/>
                          </a:solidFill>
                        </a:rPr>
                        <a:t>Посетители</a:t>
                      </a:r>
                    </a:p>
                  </a:txBody>
                  <a:tcPr marL="74517" marR="68035" marT="21291" marB="159682" anchor="b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b="1" cap="none" spc="0" dirty="0">
                          <a:solidFill>
                            <a:schemeClr val="tx1"/>
                          </a:solidFill>
                        </a:rPr>
                        <a:t>Продано мороженого (штук)</a:t>
                      </a:r>
                    </a:p>
                  </a:txBody>
                  <a:tcPr marL="74517" marR="68035" marT="21291" marB="159682" anchor="b"/>
                </a:tc>
                <a:extLst>
                  <a:ext uri="{0D108BD9-81ED-4DB2-BD59-A6C34878D82A}">
                    <a16:rowId xmlns:a16="http://schemas.microsoft.com/office/drawing/2014/main" val="3757518691"/>
                  </a:ext>
                </a:extLst>
              </a:tr>
              <a:tr h="54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74517" marR="68035" marT="21291" marB="1596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74517" marR="68035" marT="21291" marB="1596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000" cap="none" spc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marL="74517" marR="68035" marT="21291" marB="159682" anchor="ctr"/>
                </a:tc>
                <a:extLst>
                  <a:ext uri="{0D108BD9-81ED-4DB2-BD59-A6C34878D82A}">
                    <a16:rowId xmlns:a16="http://schemas.microsoft.com/office/drawing/2014/main" val="3758581066"/>
                  </a:ext>
                </a:extLst>
              </a:tr>
              <a:tr h="576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cap="none" spc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74517" marR="68035" marT="21291" marB="1596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cap="none" spc="0">
                          <a:solidFill>
                            <a:schemeClr val="tx1"/>
                          </a:solidFill>
                        </a:rPr>
                        <a:t>55</a:t>
                      </a:r>
                    </a:p>
                  </a:txBody>
                  <a:tcPr marL="74517" marR="68035" marT="21291" marB="1596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cap="none" spc="0">
                          <a:solidFill>
                            <a:schemeClr val="tx1"/>
                          </a:solidFill>
                        </a:rPr>
                        <a:t>220</a:t>
                      </a:r>
                    </a:p>
                  </a:txBody>
                  <a:tcPr marL="74517" marR="68035" marT="21291" marB="159682" anchor="ctr"/>
                </a:tc>
                <a:extLst>
                  <a:ext uri="{0D108BD9-81ED-4DB2-BD59-A6C34878D82A}">
                    <a16:rowId xmlns:a16="http://schemas.microsoft.com/office/drawing/2014/main" val="263799692"/>
                  </a:ext>
                </a:extLst>
              </a:tr>
              <a:tr h="576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cap="none" spc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74517" marR="68035" marT="21291" marB="1596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cap="none" spc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 marL="74517" marR="68035" marT="21291" marB="1596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cap="none" spc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marL="74517" marR="68035" marT="21291" marB="159682" anchor="ctr"/>
                </a:tc>
                <a:extLst>
                  <a:ext uri="{0D108BD9-81ED-4DB2-BD59-A6C34878D82A}">
                    <a16:rowId xmlns:a16="http://schemas.microsoft.com/office/drawing/2014/main" val="2102213041"/>
                  </a:ext>
                </a:extLst>
              </a:tr>
              <a:tr h="576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cap="none" spc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74517" marR="68035" marT="21291" marB="1596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cap="none" spc="0">
                          <a:solidFill>
                            <a:schemeClr val="tx1"/>
                          </a:solidFill>
                        </a:rPr>
                        <a:t>52</a:t>
                      </a:r>
                    </a:p>
                  </a:txBody>
                  <a:tcPr marL="74517" marR="68035" marT="21291" marB="15968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2200" cap="none" spc="0" dirty="0">
                          <a:solidFill>
                            <a:schemeClr val="tx1"/>
                          </a:solidFill>
                        </a:rPr>
                        <a:t>230</a:t>
                      </a:r>
                    </a:p>
                  </a:txBody>
                  <a:tcPr marL="74517" marR="68035" marT="21291" marB="159682" anchor="ctr"/>
                </a:tc>
                <a:extLst>
                  <a:ext uri="{0D108BD9-81ED-4DB2-BD59-A6C34878D82A}">
                    <a16:rowId xmlns:a16="http://schemas.microsoft.com/office/drawing/2014/main" val="3809723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984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4252F-7735-94FD-3E39-BCA857796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Задача 7. решение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736CD97-B4BA-2E26-5D37-6CA532022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342" r="2" b="1"/>
          <a:stretch>
            <a:fillRect/>
          </a:stretch>
        </p:blipFill>
        <p:spPr>
          <a:xfrm>
            <a:off x="800100" y="562333"/>
            <a:ext cx="10591800" cy="3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4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DCE848-28E0-AD4F-2FF0-01D98207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309" y="5867211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 err="1"/>
              <a:t>Предскажем</a:t>
            </a:r>
            <a:r>
              <a:rPr lang="en-US" sz="3400" dirty="0"/>
              <a:t> </a:t>
            </a:r>
            <a:r>
              <a:rPr lang="en-US" sz="3400" dirty="0" err="1"/>
              <a:t>стоимость</a:t>
            </a:r>
            <a:r>
              <a:rPr lang="en-US" sz="3400" dirty="0"/>
              <a:t>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3357F3-90EF-857B-72B9-796B522387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53" y="468483"/>
            <a:ext cx="12100893" cy="49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0947C5-3C7E-EF1A-4963-120B41B5FA2F}"/>
              </a:ext>
            </a:extLst>
          </p:cNvPr>
          <p:cNvSpPr txBox="1"/>
          <p:nvPr/>
        </p:nvSpPr>
        <p:spPr>
          <a:xfrm>
            <a:off x="4091507" y="5360094"/>
            <a:ext cx="400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Какой признак наиболее важный? </a:t>
            </a:r>
          </a:p>
        </p:txBody>
      </p:sp>
    </p:spTree>
    <p:extLst>
      <p:ext uri="{BB962C8B-B14F-4D97-AF65-F5344CB8AC3E}">
        <p14:creationId xmlns:p14="http://schemas.microsoft.com/office/powerpoint/2010/main" val="317153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DEB21-2E61-10C3-6178-64A976DA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Задача 7. решение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6EFCBA5-2D5B-F553-0149-42AC3E01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267" r="2" b="2"/>
          <a:stretch>
            <a:fillRect/>
          </a:stretch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E00290-5120-D16D-48E9-7C801A03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90" y="3378687"/>
            <a:ext cx="5886960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33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A6148-669F-3AEC-06D0-E8C98B74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7.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58A751-689C-B542-4A7E-1A6F9528D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FCDC44-3FA9-C5B1-245F-4FC50D04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0" y="1946156"/>
            <a:ext cx="9776297" cy="46404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84B192-E4F6-B063-720C-42EBADD5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63" y="3676568"/>
            <a:ext cx="4730105" cy="109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141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85C577-68C6-C929-9522-8B39538A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7. решение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0D5A375F-465B-B5AF-C1A1-6B54E976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474" y="5031645"/>
            <a:ext cx="6510942" cy="792153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DE9211-E865-1191-993F-E5D4AAEF0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6" y="1666773"/>
            <a:ext cx="6507750" cy="13705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3127A6-894C-021F-2483-EFB88A610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45" y="3037372"/>
            <a:ext cx="6379468" cy="192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1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46D85C-957E-49DF-F9C2-2D17A8CA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09637"/>
            <a:ext cx="4800600" cy="1307592"/>
          </a:xfrm>
        </p:spPr>
        <p:txBody>
          <a:bodyPr>
            <a:normAutofit/>
          </a:bodyPr>
          <a:lstStyle/>
          <a:p>
            <a:r>
              <a:rPr lang="ru-RU" dirty="0"/>
              <a:t>Задача 7. Решение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6451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77955B-9ACD-C8D2-64A3-8163C18D1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9" y="2221992"/>
            <a:ext cx="4800600" cy="3739896"/>
          </a:xfrm>
        </p:spPr>
        <p:txBody>
          <a:bodyPr>
            <a:normAutofit/>
          </a:bodyPr>
          <a:lstStyle/>
          <a:p>
            <a:endParaRPr lang="ru-R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4645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 выглядит как текст, снимок экрана, документ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7BDF509-BAE3-F0F1-179E-82F39366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341"/>
          <a:stretch>
            <a:fillRect/>
          </a:stretch>
        </p:blipFill>
        <p:spPr>
          <a:xfrm>
            <a:off x="6147816" y="10"/>
            <a:ext cx="60441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204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A5B70-D9A6-45B5-E492-8090F049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65" y="1361440"/>
            <a:ext cx="3324281" cy="2694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Задача 7. Решение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491F31-6557-2984-60B7-24907747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82959" y="662940"/>
            <a:ext cx="0" cy="553212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7">
            <a:extLst>
              <a:ext uri="{FF2B5EF4-FFF2-40B4-BE49-F238E27FC236}">
                <a16:creationId xmlns:a16="http://schemas.microsoft.com/office/drawing/2014/main" id="{E7E4510C-2338-1BBF-B686-E9B73A9BC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E21067-7F10-46D9-A902-8C09BF2B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08"/>
          <a:stretch>
            <a:fillRect/>
          </a:stretch>
        </p:blipFill>
        <p:spPr>
          <a:xfrm>
            <a:off x="1257405" y="220045"/>
            <a:ext cx="6341660" cy="64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06F5C-12C1-A545-D536-9F5B5403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100"/>
              <a:t>Задача 8. Линейная регрессия с градиентным спуском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2EF9E807-C611-C455-3A5B-B5351631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r>
              <a:rPr lang="ru-RU" dirty="0"/>
              <a:t>Стоимость билета в автобус зависит от расстояния в километрах. Известны данные по 15 поездкам. Предскажите стоимость билета на 80 км.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828E340-11A0-6B7F-3A37-FDAC741F0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636714"/>
              </p:ext>
            </p:extLst>
          </p:nvPr>
        </p:nvGraphicFramePr>
        <p:xfrm>
          <a:off x="7668387" y="731520"/>
          <a:ext cx="3414404" cy="54224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674290">
                  <a:extLst>
                    <a:ext uri="{9D8B030D-6E8A-4147-A177-3AD203B41FA5}">
                      <a16:colId xmlns:a16="http://schemas.microsoft.com/office/drawing/2014/main" val="206228950"/>
                    </a:ext>
                  </a:extLst>
                </a:gridCol>
                <a:gridCol w="1740114">
                  <a:extLst>
                    <a:ext uri="{9D8B030D-6E8A-4147-A177-3AD203B41FA5}">
                      <a16:colId xmlns:a16="http://schemas.microsoft.com/office/drawing/2014/main" val="2649608847"/>
                    </a:ext>
                  </a:extLst>
                </a:gridCol>
              </a:tblGrid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 dirty="0"/>
                        <a:t>Расстояние (км)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Стоимость (руб.)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669158887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4287888891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10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90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1832897487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15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130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1873732233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20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170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537479585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25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210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1603757490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30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250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3381230062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35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290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2165480832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40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330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2346453714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45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370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2597508332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50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410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1105135971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55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450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4219615490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60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490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3838273633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65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530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4119359967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70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570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3961371743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/>
                        <a:t>75</a:t>
                      </a:r>
                    </a:p>
                  </a:txBody>
                  <a:tcPr marL="71269" marR="71269" marT="35634" marB="3563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500" dirty="0"/>
                        <a:t>610</a:t>
                      </a:r>
                    </a:p>
                  </a:txBody>
                  <a:tcPr marL="71269" marR="71269" marT="35634" marB="35634" anchor="ctr"/>
                </a:tc>
                <a:extLst>
                  <a:ext uri="{0D108BD9-81ED-4DB2-BD59-A6C34878D82A}">
                    <a16:rowId xmlns:a16="http://schemas.microsoft.com/office/drawing/2014/main" val="1181887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951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99A7C-A4F4-16CE-1882-4ED60AAB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A15741-1011-0440-C9DB-A96D758F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Ключевые аспекты алгоритма градиентного спуска. Градиент</a:t>
            </a:r>
            <a:r>
              <a:rPr lang="ru-RU" dirty="0"/>
              <a:t> указывает направление наискорейшего возрастания функции, поэтому движение в противоположном направлении позволяет находить минимумы.</a:t>
            </a:r>
          </a:p>
          <a:p>
            <a:r>
              <a:rPr lang="ru-RU" b="1" dirty="0"/>
              <a:t>Шаг градиентного спуска</a:t>
            </a:r>
            <a:r>
              <a:rPr lang="ru-RU" dirty="0"/>
              <a:t> (</a:t>
            </a:r>
            <a:r>
              <a:rPr lang="ru-RU" dirty="0" err="1"/>
              <a:t>learning</a:t>
            </a:r>
            <a:r>
              <a:rPr lang="ru-RU" dirty="0"/>
              <a:t> </a:t>
            </a:r>
            <a:r>
              <a:rPr lang="ru-RU" dirty="0" err="1"/>
              <a:t>rate</a:t>
            </a:r>
            <a:r>
              <a:rPr lang="ru-RU" dirty="0"/>
              <a:t>, α</a:t>
            </a:r>
            <a:r>
              <a:rPr lang="ru-RU" i="1" dirty="0"/>
              <a:t>α)</a:t>
            </a:r>
            <a:r>
              <a:rPr lang="ru-RU" dirty="0"/>
              <a:t> определяет размер корректировки весов на каждой итерации. От его значения зависит скорость сходимости алгоритма и вероятность "перепрыгивания" через минимум.</a:t>
            </a:r>
          </a:p>
          <a:p>
            <a:r>
              <a:rPr lang="ru-RU" b="1" dirty="0"/>
              <a:t>Критерии остановки</a:t>
            </a:r>
            <a:r>
              <a:rPr lang="ru-RU" dirty="0"/>
              <a:t> определяют, когда алгоритм достиг приемлемого решения. Это может быть достижение максимального числа итераций, минимального изменения функции потерь между шагами или наблюдение за </a:t>
            </a:r>
            <a:r>
              <a:rPr lang="ru-RU" dirty="0" err="1"/>
              <a:t>лоссом</a:t>
            </a:r>
            <a:r>
              <a:rPr lang="ru-RU" dirty="0"/>
              <a:t> на </a:t>
            </a:r>
            <a:r>
              <a:rPr lang="ru-RU" dirty="0" err="1"/>
              <a:t>валидационном</a:t>
            </a:r>
            <a:r>
              <a:rPr lang="ru-RU" dirty="0"/>
              <a:t> наборе данных.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3156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B65E47-A348-DFB2-65C3-1AF08CF9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609601"/>
            <a:ext cx="2521714" cy="4488878"/>
          </a:xfrm>
        </p:spPr>
        <p:txBody>
          <a:bodyPr>
            <a:normAutofit/>
          </a:bodyPr>
          <a:lstStyle/>
          <a:p>
            <a:r>
              <a:rPr lang="ru-RU" sz="2500"/>
              <a:t>Шаг градиентного спуска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DD27CF-4CE1-2871-1ABA-40FCA4D03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38488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0DB7C861-E062-F54B-3011-9E041C867F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61177"/>
              </p:ext>
            </p:extLst>
          </p:nvPr>
        </p:nvGraphicFramePr>
        <p:xfrm>
          <a:off x="3987800" y="723900"/>
          <a:ext cx="7442201" cy="54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4197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7644B-A741-035C-5DAE-9E52092D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Критерий остановки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EE83DD-3CAB-A3F1-8D57-4CFE72099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Критерий остановки</a:t>
            </a:r>
            <a:r>
              <a:rPr lang="ru-RU" dirty="0"/>
              <a:t> — это правило, по которому мы решаем, когда уже достаточно близко подошли к ответу и можно остановиться.</a:t>
            </a:r>
          </a:p>
          <a:p>
            <a:r>
              <a:rPr lang="ru-RU" dirty="0"/>
              <a:t>Например:</a:t>
            </a:r>
          </a:p>
          <a:p>
            <a:pPr lvl="1"/>
            <a:r>
              <a:rPr lang="ru-RU" dirty="0"/>
              <a:t>Мы можем остановиться, когда изменение ошибки стало очень маленьким (почти не меняется).</a:t>
            </a:r>
          </a:p>
          <a:p>
            <a:pPr lvl="1"/>
            <a:r>
              <a:rPr lang="ru-RU" dirty="0"/>
              <a:t>Или когда мы сделали максимально допустимое количество шагов.</a:t>
            </a:r>
          </a:p>
          <a:p>
            <a:pPr lvl="1"/>
            <a:r>
              <a:rPr lang="ru-RU" dirty="0"/>
              <a:t>Или когда достигли нужной точности.</a:t>
            </a:r>
          </a:p>
        </p:txBody>
      </p:sp>
    </p:spTree>
    <p:extLst>
      <p:ext uri="{BB962C8B-B14F-4D97-AF65-F5344CB8AC3E}">
        <p14:creationId xmlns:p14="http://schemas.microsoft.com/office/powerpoint/2010/main" val="17006851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D26839-5AB7-5443-3AF3-ED1D5D6F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 err="1"/>
              <a:t>Градиентный</a:t>
            </a:r>
            <a:r>
              <a:rPr lang="en-US" sz="3400" dirty="0"/>
              <a:t> </a:t>
            </a:r>
            <a:r>
              <a:rPr lang="en-US" sz="3400" dirty="0" err="1"/>
              <a:t>спуск</a:t>
            </a:r>
            <a:r>
              <a:rPr lang="en-US" sz="3400" dirty="0"/>
              <a:t> vs </a:t>
            </a:r>
            <a:r>
              <a:rPr lang="en-US" sz="3400" dirty="0" err="1"/>
              <a:t>Метод</a:t>
            </a:r>
            <a:r>
              <a:rPr lang="en-US" sz="3400" dirty="0"/>
              <a:t> </a:t>
            </a:r>
            <a:r>
              <a:rPr lang="en-US" sz="3400" dirty="0" err="1"/>
              <a:t>наименьших</a:t>
            </a:r>
            <a:r>
              <a:rPr lang="en-US" sz="3400" dirty="0"/>
              <a:t> </a:t>
            </a:r>
            <a:r>
              <a:rPr lang="en-US" sz="3400" dirty="0" err="1"/>
              <a:t>квадратов</a:t>
            </a:r>
            <a:endParaRPr lang="en-US" sz="3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6B51058-5B53-827B-F226-D58EEB807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165592"/>
              </p:ext>
            </p:extLst>
          </p:nvPr>
        </p:nvGraphicFramePr>
        <p:xfrm>
          <a:off x="4439931" y="723901"/>
          <a:ext cx="6550639" cy="542295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112520">
                  <a:extLst>
                    <a:ext uri="{9D8B030D-6E8A-4147-A177-3AD203B41FA5}">
                      <a16:colId xmlns:a16="http://schemas.microsoft.com/office/drawing/2014/main" val="2473455"/>
                    </a:ext>
                  </a:extLst>
                </a:gridCol>
                <a:gridCol w="2219909">
                  <a:extLst>
                    <a:ext uri="{9D8B030D-6E8A-4147-A177-3AD203B41FA5}">
                      <a16:colId xmlns:a16="http://schemas.microsoft.com/office/drawing/2014/main" val="2143207354"/>
                    </a:ext>
                  </a:extLst>
                </a:gridCol>
                <a:gridCol w="2218210">
                  <a:extLst>
                    <a:ext uri="{9D8B030D-6E8A-4147-A177-3AD203B41FA5}">
                      <a16:colId xmlns:a16="http://schemas.microsoft.com/office/drawing/2014/main" val="4136864810"/>
                    </a:ext>
                  </a:extLst>
                </a:gridCol>
              </a:tblGrid>
              <a:tr h="53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i="1" cap="none" spc="0">
                          <a:solidFill>
                            <a:schemeClr val="tx1"/>
                          </a:solidFill>
                        </a:rPr>
                        <a:t>Критерий</a:t>
                      </a: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i="1" cap="none" spc="0" dirty="0">
                          <a:solidFill>
                            <a:schemeClr val="tx1"/>
                          </a:solidFill>
                        </a:rPr>
                        <a:t>Метод наименьших квадратов (МНК)</a:t>
                      </a: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i="1" cap="none" spc="0" dirty="0">
                          <a:solidFill>
                            <a:schemeClr val="tx1"/>
                          </a:solidFill>
                        </a:rPr>
                        <a:t>Градиентный спуск (ГС)</a:t>
                      </a:r>
                    </a:p>
                  </a:txBody>
                  <a:tcPr marL="65858" marR="47042" marT="27100" marB="94083" anchor="ctr"/>
                </a:tc>
                <a:extLst>
                  <a:ext uri="{0D108BD9-81ED-4DB2-BD59-A6C34878D82A}">
                    <a16:rowId xmlns:a16="http://schemas.microsoft.com/office/drawing/2014/main" val="288842627"/>
                  </a:ext>
                </a:extLst>
              </a:tr>
              <a:tr h="72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cap="none" spc="0">
                          <a:solidFill>
                            <a:schemeClr val="tx1"/>
                          </a:solidFill>
                        </a:rPr>
                        <a:t>Как работает</a:t>
                      </a:r>
                      <a:endParaRPr lang="ru-RU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Решает уравнение напрямую (формула)</a:t>
                      </a: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 dirty="0">
                          <a:solidFill>
                            <a:schemeClr val="tx1"/>
                          </a:solidFill>
                        </a:rPr>
                        <a:t>Идёт шаг за шагом, постепенно приближаясь к ответу</a:t>
                      </a:r>
                    </a:p>
                  </a:txBody>
                  <a:tcPr marL="65858" marR="47042" marT="27100" marB="94083" anchor="ctr"/>
                </a:tc>
                <a:extLst>
                  <a:ext uri="{0D108BD9-81ED-4DB2-BD59-A6C34878D82A}">
                    <a16:rowId xmlns:a16="http://schemas.microsoft.com/office/drawing/2014/main" val="2886038831"/>
                  </a:ext>
                </a:extLst>
              </a:tr>
              <a:tr h="72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cap="none" spc="0">
                          <a:solidFill>
                            <a:schemeClr val="tx1"/>
                          </a:solidFill>
                        </a:rPr>
                        <a:t>Сложность вычислений</a:t>
                      </a:r>
                      <a:endParaRPr lang="ru-RU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Обычно решается за один шаг, быстро</a:t>
                      </a: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Требует много шагов (итераций), может быть медленнее</a:t>
                      </a:r>
                    </a:p>
                  </a:txBody>
                  <a:tcPr marL="65858" marR="47042" marT="27100" marB="94083" anchor="ctr"/>
                </a:tc>
                <a:extLst>
                  <a:ext uri="{0D108BD9-81ED-4DB2-BD59-A6C34878D82A}">
                    <a16:rowId xmlns:a16="http://schemas.microsoft.com/office/drawing/2014/main" val="899380671"/>
                  </a:ext>
                </a:extLst>
              </a:tr>
              <a:tr h="72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cap="none" spc="0">
                          <a:solidFill>
                            <a:schemeClr val="tx1"/>
                          </a:solidFill>
                        </a:rPr>
                        <a:t>Точность</a:t>
                      </a:r>
                      <a:endParaRPr lang="ru-RU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Даёт точное решение, если данные «хорошие»</a:t>
                      </a: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Может приблизиться к точному, зависит от параметров</a:t>
                      </a:r>
                    </a:p>
                  </a:txBody>
                  <a:tcPr marL="65858" marR="47042" marT="27100" marB="94083" anchor="ctr"/>
                </a:tc>
                <a:extLst>
                  <a:ext uri="{0D108BD9-81ED-4DB2-BD59-A6C34878D82A}">
                    <a16:rowId xmlns:a16="http://schemas.microsoft.com/office/drawing/2014/main" val="1234044192"/>
                  </a:ext>
                </a:extLst>
              </a:tr>
              <a:tr h="72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cap="none" spc="0">
                          <a:solidFill>
                            <a:schemeClr val="tx1"/>
                          </a:solidFill>
                        </a:rPr>
                        <a:t>Применимость</a:t>
                      </a:r>
                      <a:endParaRPr lang="ru-RU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Хорош для небольших и средних задач с 1-2 переменными</a:t>
                      </a: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Отлично подходит для больших наборов данных и сложных моделей</a:t>
                      </a:r>
                    </a:p>
                  </a:txBody>
                  <a:tcPr marL="65858" marR="47042" marT="27100" marB="94083" anchor="ctr"/>
                </a:tc>
                <a:extLst>
                  <a:ext uri="{0D108BD9-81ED-4DB2-BD59-A6C34878D82A}">
                    <a16:rowId xmlns:a16="http://schemas.microsoft.com/office/drawing/2014/main" val="3809223613"/>
                  </a:ext>
                </a:extLst>
              </a:tr>
              <a:tr h="72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cap="none" spc="0">
                          <a:solidFill>
                            <a:schemeClr val="tx1"/>
                          </a:solidFill>
                        </a:rPr>
                        <a:t>Масштабируемость</a:t>
                      </a:r>
                      <a:endParaRPr lang="ru-RU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Плохо масштабируется при очень больших данных или множественных переменных</a:t>
                      </a: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Лучше работает при больших данных и сложных функциях</a:t>
                      </a:r>
                    </a:p>
                  </a:txBody>
                  <a:tcPr marL="65858" marR="47042" marT="27100" marB="94083" anchor="ctr"/>
                </a:tc>
                <a:extLst>
                  <a:ext uri="{0D108BD9-81ED-4DB2-BD59-A6C34878D82A}">
                    <a16:rowId xmlns:a16="http://schemas.microsoft.com/office/drawing/2014/main" val="2621810056"/>
                  </a:ext>
                </a:extLst>
              </a:tr>
              <a:tr h="7233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cap="none" spc="0">
                          <a:solidFill>
                            <a:schemeClr val="tx1"/>
                          </a:solidFill>
                        </a:rPr>
                        <a:t>Настройки</a:t>
                      </a:r>
                      <a:endParaRPr lang="ru-RU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Практически не требует настройки</a:t>
                      </a: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Нужно выбирать параметры: шаг градиента, критерий остановки и др.</a:t>
                      </a:r>
                    </a:p>
                  </a:txBody>
                  <a:tcPr marL="65858" marR="47042" marT="27100" marB="94083" anchor="ctr"/>
                </a:tc>
                <a:extLst>
                  <a:ext uri="{0D108BD9-81ED-4DB2-BD59-A6C34878D82A}">
                    <a16:rowId xmlns:a16="http://schemas.microsoft.com/office/drawing/2014/main" val="2490921714"/>
                  </a:ext>
                </a:extLst>
              </a:tr>
              <a:tr h="535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400" b="1" cap="none" spc="0" dirty="0">
                          <a:solidFill>
                            <a:schemeClr val="tx1"/>
                          </a:solidFill>
                        </a:rPr>
                        <a:t>Обучение</a:t>
                      </a:r>
                      <a:endParaRPr lang="ru-RU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>
                          <a:solidFill>
                            <a:schemeClr val="tx1"/>
                          </a:solidFill>
                        </a:rPr>
                        <a:t>Быстрое, без многократных повторов</a:t>
                      </a:r>
                    </a:p>
                  </a:txBody>
                  <a:tcPr marL="65858" marR="47042" marT="27100" marB="9408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cap="none" spc="0" dirty="0">
                          <a:solidFill>
                            <a:schemeClr val="tx1"/>
                          </a:solidFill>
                        </a:rPr>
                        <a:t>Итеративное, требует много повторений</a:t>
                      </a:r>
                    </a:p>
                  </a:txBody>
                  <a:tcPr marL="65858" marR="47042" marT="27100" marB="94083" anchor="ctr"/>
                </a:tc>
                <a:extLst>
                  <a:ext uri="{0D108BD9-81ED-4DB2-BD59-A6C34878D82A}">
                    <a16:rowId xmlns:a16="http://schemas.microsoft.com/office/drawing/2014/main" val="17166805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AD096A4-7654-7351-DD7E-AAB3FC7C2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6" y="3927651"/>
            <a:ext cx="380429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Основной текст)"/>
                <a:cs typeface="Aldhabi" panose="020F0502020204030204" pitchFamily="2" charset="-78"/>
              </a:rPr>
              <a:t>Если данные небольшие и модель простая — удобнее использовать МНК.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 (Основной текст)"/>
                <a:cs typeface="Aldhabi" panose="020F0502020204030204" pitchFamily="2" charset="-78"/>
              </a:rPr>
              <a:t>Если данные большие, сложные, или модель сложнее (например, нейросети) — выбирают градиентный спуск.</a:t>
            </a:r>
          </a:p>
        </p:txBody>
      </p:sp>
    </p:spTree>
    <p:extLst>
      <p:ext uri="{BB962C8B-B14F-4D97-AF65-F5344CB8AC3E}">
        <p14:creationId xmlns:p14="http://schemas.microsoft.com/office/powerpoint/2010/main" val="144229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4D419-0FCB-AA14-66D3-6CFA9136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мы пришли к решению?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5985526-D5CD-5CBA-979A-2993D1C73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180" y="1266769"/>
            <a:ext cx="12100893" cy="49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4E8E13A-5675-8056-62F7-8F5206D35D3D}"/>
              </a:ext>
            </a:extLst>
          </p:cNvPr>
          <p:cNvSpPr/>
          <p:nvPr/>
        </p:nvSpPr>
        <p:spPr>
          <a:xfrm>
            <a:off x="1988457" y="1568196"/>
            <a:ext cx="8461829" cy="7202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36BD55-04DC-8AB1-6D1C-5CD4E4AFE5B9}"/>
              </a:ext>
            </a:extLst>
          </p:cNvPr>
          <p:cNvSpPr txBox="1"/>
          <p:nvPr/>
        </p:nvSpPr>
        <p:spPr>
          <a:xfrm>
            <a:off x="8331200" y="1082103"/>
            <a:ext cx="122020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ru-RU" dirty="0"/>
              <a:t>Признаки</a:t>
            </a:r>
          </a:p>
        </p:txBody>
      </p:sp>
    </p:spTree>
    <p:extLst>
      <p:ext uri="{BB962C8B-B14F-4D97-AF65-F5344CB8AC3E}">
        <p14:creationId xmlns:p14="http://schemas.microsoft.com/office/powerpoint/2010/main" val="15385532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63D496-C182-EE09-8ADB-1246D3BE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r>
              <a:rPr lang="ru-RU" dirty="0"/>
              <a:t>Простая аналогия</a:t>
            </a:r>
          </a:p>
        </p:txBody>
      </p:sp>
      <p:pic>
        <p:nvPicPr>
          <p:cNvPr id="15" name="Picture 4" descr="Изображение выглядит как карт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418D776-BF44-A303-D7EE-0CB45C9B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86" r="23439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бъект 2">
            <a:extLst>
              <a:ext uri="{FF2B5EF4-FFF2-40B4-BE49-F238E27FC236}">
                <a16:creationId xmlns:a16="http://schemas.microsoft.com/office/drawing/2014/main" id="{B1CCE12D-7974-8698-51B4-0AF7FFBE5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186" y="2221992"/>
            <a:ext cx="4800600" cy="37398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700" b="1"/>
              <a:t>Градиентный спуск:</a:t>
            </a:r>
            <a:br>
              <a:rPr lang="ru-RU" sz="1700"/>
            </a:br>
            <a:r>
              <a:rPr lang="ru-RU" sz="1700"/>
              <a:t>Ты спускаешься с горы с завязанными глазами.</a:t>
            </a:r>
            <a:br>
              <a:rPr lang="ru-RU" sz="1700"/>
            </a:br>
            <a:r>
              <a:rPr lang="ru-RU" sz="1700"/>
              <a:t>Шаг градиента — это длина твоего шага.</a:t>
            </a:r>
            <a:br>
              <a:rPr lang="ru-RU" sz="1700"/>
            </a:br>
            <a:r>
              <a:rPr lang="ru-RU" sz="1700"/>
              <a:t>Критерий остановки — когда понимаешь, что уже внизу (или шаги стали слишком маленькие, чтобы дальше идти).</a:t>
            </a:r>
          </a:p>
          <a:p>
            <a:pPr>
              <a:lnSpc>
                <a:spcPct val="100000"/>
              </a:lnSpc>
            </a:pPr>
            <a:r>
              <a:rPr lang="ru-RU" sz="1700" b="1"/>
              <a:t>Метод наименьших квадратов:</a:t>
            </a:r>
            <a:br>
              <a:rPr lang="ru-RU" sz="1700"/>
            </a:br>
            <a:r>
              <a:rPr lang="ru-RU" sz="1700"/>
              <a:t>Это как если бы у тебя была карта с точным указанием, куда идти — и ты сразу идёшь туда без промедления.</a:t>
            </a:r>
          </a:p>
          <a:p>
            <a:pPr>
              <a:lnSpc>
                <a:spcPct val="100000"/>
              </a:lnSpc>
            </a:pPr>
            <a:endParaRPr lang="ru-RU" sz="17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411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59F248-C38E-5E79-46FC-A818B269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Задача 8. решение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рукописный текст, Шрифт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61ED43A-3C44-0147-BDEB-57D9015C8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14"/>
          <a:stretch>
            <a:fillRect/>
          </a:stretch>
        </p:blipFill>
        <p:spPr>
          <a:xfrm>
            <a:off x="800100" y="712915"/>
            <a:ext cx="10591800" cy="38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87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DFC3A-11EA-ECDC-5171-31504E0BE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Задача 8. решение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9C0325-7DF7-A36D-D1D3-D9C8BDF88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3858"/>
          <a:stretch>
            <a:fillRect/>
          </a:stretch>
        </p:blipFill>
        <p:spPr>
          <a:xfrm>
            <a:off x="1437570" y="2286873"/>
            <a:ext cx="8963119" cy="291346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65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B6494-B3A5-1C55-335D-8CE0611B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Задача 8. Решение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снимок экрана, Шрифт, алгеб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BA6BB9-B632-7D42-D8BD-431F8E568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905" b="1295"/>
          <a:stretch>
            <a:fillRect/>
          </a:stretch>
        </p:blipFill>
        <p:spPr>
          <a:xfrm>
            <a:off x="722935" y="1399256"/>
            <a:ext cx="7179970" cy="40634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4353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D4B96A-68CD-D2EC-55A9-3EC3F81B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Задача 8. первые итерации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снимок экрана, Шрифт, рукописный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CA6DEB2-2394-63C7-3C49-7A3EDA9FF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935" y="1474439"/>
            <a:ext cx="7179970" cy="391308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5E3AB8-7D88-1FF5-F298-7EA40FD568BF}"/>
              </a:ext>
            </a:extLst>
          </p:cNvPr>
          <p:cNvSpPr txBox="1"/>
          <p:nvPr/>
        </p:nvSpPr>
        <p:spPr>
          <a:xfrm>
            <a:off x="4040533" y="5753429"/>
            <a:ext cx="775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Итерации продолжаются, пока не будет выполнен критерий остановки.</a:t>
            </a:r>
          </a:p>
        </p:txBody>
      </p:sp>
    </p:spTree>
    <p:extLst>
      <p:ext uri="{BB962C8B-B14F-4D97-AF65-F5344CB8AC3E}">
        <p14:creationId xmlns:p14="http://schemas.microsoft.com/office/powerpoint/2010/main" val="11822650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8D299-B957-7DA4-3304-4ECA1034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Задача 8. Решение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Объект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15BAB9C-EB3A-C169-FFA3-8303D4414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7966" y="723901"/>
            <a:ext cx="6254566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45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2CD15-AD13-CDC1-8F33-326933DC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Задача 8. Решение</a:t>
            </a:r>
            <a:endParaRPr lang="en-US" dirty="0"/>
          </a:p>
        </p:txBody>
      </p:sp>
      <p:pic>
        <p:nvPicPr>
          <p:cNvPr id="5" name="Объект 4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85738C6-3B74-693B-7823-3D9070A27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07"/>
          <a:stretch>
            <a:fillRect/>
          </a:stretch>
        </p:blipFill>
        <p:spPr>
          <a:xfrm>
            <a:off x="2688045" y="406400"/>
            <a:ext cx="6815910" cy="519647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38523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3461</Words>
  <Application>Microsoft Office PowerPoint</Application>
  <PresentationFormat>Широкоэкранный</PresentationFormat>
  <Paragraphs>557</Paragraphs>
  <Slides>96</Slides>
  <Notes>11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96</vt:i4>
      </vt:variant>
    </vt:vector>
  </HeadingPairs>
  <TitlesOfParts>
    <vt:vector size="104" baseType="lpstr">
      <vt:lpstr>Calisto MT (Основной текст)</vt:lpstr>
      <vt:lpstr>Aptos</vt:lpstr>
      <vt:lpstr>Arial</vt:lpstr>
      <vt:lpstr>Bierstadt</vt:lpstr>
      <vt:lpstr>Calisto MT</vt:lpstr>
      <vt:lpstr>Univers Condensed</vt:lpstr>
      <vt:lpstr>Wingdings</vt:lpstr>
      <vt:lpstr>ChronicleVTI</vt:lpstr>
      <vt:lpstr>Искусственный интеллект</vt:lpstr>
      <vt:lpstr>Предусловие. Нам понадобятся</vt:lpstr>
      <vt:lpstr>Презентация PowerPoint</vt:lpstr>
      <vt:lpstr>Тест Тьюринга — эмпирический тест, идея которого была предложена Аланом Тьюрингом в статье «Вычислительные машины и разум» (англ. Computing Machinery and Intelligence), опубликованной в 1950 году в философском журнале «Mind». Тьюринг задался целью определить, может ли машина мыслить.</vt:lpstr>
      <vt:lpstr>Глубокие нейросети</vt:lpstr>
      <vt:lpstr>Машинное обучение </vt:lpstr>
      <vt:lpstr>Примеры использования машинного обучения для повседневных задач</vt:lpstr>
      <vt:lpstr>Предскажем стоимость?</vt:lpstr>
      <vt:lpstr>Как мы пришли к решению?</vt:lpstr>
      <vt:lpstr>Как мы пришли к решению?</vt:lpstr>
      <vt:lpstr>Как мы пришли к решению?</vt:lpstr>
      <vt:lpstr>Как мы пришли к решению?</vt:lpstr>
      <vt:lpstr>Презентация PowerPoint</vt:lpstr>
      <vt:lpstr>Обучение с учителем (Правильные ответы для каждого объекта обучающей выборки заранее известны)</vt:lpstr>
      <vt:lpstr>Классификация</vt:lpstr>
      <vt:lpstr>Щенок или булка?</vt:lpstr>
      <vt:lpstr>Регрессия</vt:lpstr>
      <vt:lpstr>Что такое регрессия (линейная)?</vt:lpstr>
      <vt:lpstr>Задача линейной регрессии – найти прямую, которая наилучшим образом (в среднем) приближает все точки на графике.</vt:lpstr>
      <vt:lpstr>Решим как взрослые?</vt:lpstr>
      <vt:lpstr>Отклонение точки от линии — ошибка</vt:lpstr>
      <vt:lpstr>Если ты нарисуешь линию и посмотришь на каждую точку, то разница между реальным значением y и значением, которое даёт прямая — это ошибка (остаток):</vt:lpstr>
      <vt:lpstr>Почему «наименьших квадратов»?</vt:lpstr>
      <vt:lpstr>Формулы: откуда берутся «а» и «в»?</vt:lpstr>
      <vt:lpstr>Формулы: откуда берутся «а» и «в»?</vt:lpstr>
      <vt:lpstr>Презентация PowerPoint</vt:lpstr>
      <vt:lpstr>Задачу решим с помощью python</vt:lpstr>
      <vt:lpstr>Решение задачи на графике</vt:lpstr>
      <vt:lpstr>А какой тип задача про ноутбуки?</vt:lpstr>
      <vt:lpstr>Обучение без учителя</vt:lpstr>
      <vt:lpstr>Кластеризация</vt:lpstr>
      <vt:lpstr>Кластеризация VS Классификация</vt:lpstr>
      <vt:lpstr>Поиск ассоциаций</vt:lpstr>
      <vt:lpstr>Поиск аномалий</vt:lpstr>
      <vt:lpstr>Почему «поиск аномалий» не обучение с учителем?</vt:lpstr>
      <vt:lpstr>на подумать.  Определите тип следующих задач</vt:lpstr>
      <vt:lpstr>переобучение</vt:lpstr>
      <vt:lpstr>Презентация PowerPoint</vt:lpstr>
      <vt:lpstr>Презентация PowerPoint</vt:lpstr>
      <vt:lpstr>Эффект переобучения</vt:lpstr>
      <vt:lpstr>А как оценить нашу модель?</vt:lpstr>
      <vt:lpstr>Презентация PowerPoint</vt:lpstr>
      <vt:lpstr>наш первый алгоритм машинного обучения</vt:lpstr>
      <vt:lpstr>метод k-ближайших соседей</vt:lpstr>
      <vt:lpstr>Решим наглядно. Задача 1</vt:lpstr>
      <vt:lpstr>Задача 1. решение</vt:lpstr>
      <vt:lpstr>Задача 1. Решение</vt:lpstr>
      <vt:lpstr>Задача 1. Решение</vt:lpstr>
      <vt:lpstr>Задача 2. Усложним до к=3</vt:lpstr>
      <vt:lpstr>Задача 2. Решение</vt:lpstr>
      <vt:lpstr>Задача 3. Добавим классификации</vt:lpstr>
      <vt:lpstr>Задача 3. добавим классификации</vt:lpstr>
      <vt:lpstr>Задача 3. Решение</vt:lpstr>
      <vt:lpstr>Как подобрать наилучший «к»?</vt:lpstr>
      <vt:lpstr>Задача 3. Добавим кросс-валидацию</vt:lpstr>
      <vt:lpstr>Обучающая и тестовая выборки</vt:lpstr>
      <vt:lpstr>Как работает (на примере k-fold cross-validation)</vt:lpstr>
      <vt:lpstr>Пример 5-fold кросс-валидации:</vt:lpstr>
      <vt:lpstr>Применение к k-NN</vt:lpstr>
      <vt:lpstr>Задача 3. добавляем LOOCV</vt:lpstr>
      <vt:lpstr>Задача 3. решение с LOOCV</vt:lpstr>
      <vt:lpstr>Задача 3. решение с loocv</vt:lpstr>
      <vt:lpstr>Задача 4. больше классификаций, больше признаков</vt:lpstr>
      <vt:lpstr>Задача 4. датасет</vt:lpstr>
      <vt:lpstr>Задача 4. решение</vt:lpstr>
      <vt:lpstr>Задача 4. решение</vt:lpstr>
      <vt:lpstr>Задача 4. решение</vt:lpstr>
      <vt:lpstr>Задача 4. решение</vt:lpstr>
      <vt:lpstr>Задача 4. Решение</vt:lpstr>
      <vt:lpstr>Задача 4. решение</vt:lpstr>
      <vt:lpstr>Задача 5. Линейная регрессия с выделением свободного члена равного 0 (через начало координат)</vt:lpstr>
      <vt:lpstr>Задача 5. решение</vt:lpstr>
      <vt:lpstr>Задача 5. решение</vt:lpstr>
      <vt:lpstr>Задача 6. Линейная регрессия с ошибками (шум в данных)</vt:lpstr>
      <vt:lpstr>Что такое шум в данных?</vt:lpstr>
      <vt:lpstr>Задача 6. Решение</vt:lpstr>
      <vt:lpstr>Задача 6. решение</vt:lpstr>
      <vt:lpstr>Задача 7. Множественная линейная регрессия (два признака)</vt:lpstr>
      <vt:lpstr>Задача 7. решение</vt:lpstr>
      <vt:lpstr>Задача 7. решение</vt:lpstr>
      <vt:lpstr>Задача 7. решение</vt:lpstr>
      <vt:lpstr>Задача 7. решение</vt:lpstr>
      <vt:lpstr>Задача 7. Решение</vt:lpstr>
      <vt:lpstr>Задача 7. Решение</vt:lpstr>
      <vt:lpstr>Задача 8. Линейная регрессия с градиентным спуском</vt:lpstr>
      <vt:lpstr>Градиентный спуск?</vt:lpstr>
      <vt:lpstr>Шаг градиентного спуска</vt:lpstr>
      <vt:lpstr>Критерий остановки</vt:lpstr>
      <vt:lpstr>Градиентный спуск vs Метод наименьших квадратов</vt:lpstr>
      <vt:lpstr>Простая аналогия</vt:lpstr>
      <vt:lpstr>Задача 8. решение</vt:lpstr>
      <vt:lpstr>Задача 8. решение</vt:lpstr>
      <vt:lpstr>Задача 8. Решение</vt:lpstr>
      <vt:lpstr>Задача 8. первые итерации</vt:lpstr>
      <vt:lpstr>Задача 8. Решение</vt:lpstr>
      <vt:lpstr>Задача 8. Решение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Анна Борздун</dc:creator>
  <cp:lastModifiedBy>Анна Борздун</cp:lastModifiedBy>
  <cp:revision>25</cp:revision>
  <dcterms:created xsi:type="dcterms:W3CDTF">2025-07-14T07:58:38Z</dcterms:created>
  <dcterms:modified xsi:type="dcterms:W3CDTF">2025-07-16T08:57:05Z</dcterms:modified>
</cp:coreProperties>
</file>